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2" r:id="rId2"/>
    <p:sldId id="287" r:id="rId3"/>
    <p:sldId id="284" r:id="rId4"/>
    <p:sldId id="288" r:id="rId5"/>
    <p:sldId id="285" r:id="rId6"/>
    <p:sldId id="293" r:id="rId7"/>
    <p:sldId id="294" r:id="rId8"/>
    <p:sldId id="265" r:id="rId9"/>
    <p:sldId id="291" r:id="rId10"/>
    <p:sldId id="260" r:id="rId11"/>
    <p:sldId id="292" r:id="rId12"/>
    <p:sldId id="290" r:id="rId13"/>
    <p:sldId id="256" r:id="rId14"/>
    <p:sldId id="295" r:id="rId15"/>
    <p:sldId id="281" r:id="rId16"/>
    <p:sldId id="277" r:id="rId17"/>
    <p:sldId id="274" r:id="rId18"/>
    <p:sldId id="278" r:id="rId19"/>
    <p:sldId id="279" r:id="rId20"/>
    <p:sldId id="280" r:id="rId21"/>
    <p:sldId id="286" r:id="rId22"/>
    <p:sldId id="259" r:id="rId23"/>
    <p:sldId id="257" r:id="rId24"/>
    <p:sldId id="289" r:id="rId25"/>
    <p:sldId id="275" r:id="rId26"/>
    <p:sldId id="261" r:id="rId27"/>
    <p:sldId id="276" r:id="rId28"/>
    <p:sldId id="266" r:id="rId29"/>
    <p:sldId id="267" r:id="rId30"/>
    <p:sldId id="268" r:id="rId31"/>
    <p:sldId id="269" r:id="rId32"/>
    <p:sldId id="262" r:id="rId33"/>
    <p:sldId id="273" r:id="rId34"/>
    <p:sldId id="272" r:id="rId35"/>
    <p:sldId id="271" r:id="rId36"/>
    <p:sldId id="270" r:id="rId37"/>
    <p:sldId id="28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A247-3E2A-4F41-BB29-DEF23B50D6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82BFD2-2070-864F-AF88-FBE5D3B43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FCEF29-BFC6-1844-B30E-0A4AA9E7CCC0}"/>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FC206DEC-F9B1-624A-B654-7CCEDF6FA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7F8D6-42BB-4048-8801-9A22B873FC43}"/>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3047268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2C20-8FDD-6D4A-BFBF-60F3D7A1F8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ED2A7B-01E8-7A4C-87AA-D312787B63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86014A-EDA6-A149-BE78-A82CAB58F24A}"/>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FDF6DD79-6244-F74C-A5AF-8AC65447D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D41C5-7BB0-3843-AD84-2935A289B8FF}"/>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2686447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ED19F-8B29-C044-9D62-257F9C6DE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5696D-8525-C040-A5ED-7F9F390DF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1B2-F6AA-5249-9B5B-4B88E4C9C3A8}"/>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82FDE2D1-7AF2-E049-987D-FA107B5E7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E1322-E2D5-A54C-A0E2-2259D911B666}"/>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64421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32FD-18E0-5C4D-8CEE-9B539B396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337270-EBD6-BF43-B264-6886789A90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671D0-EF45-9F4E-B1CA-FBCB7FBC4493}"/>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7F5ACA0C-8703-1C4E-B73E-938E3E7D2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A90D8-DE55-1543-AC94-21C113A27144}"/>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182578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779F-7CB7-BF4B-BB14-E4D67F06F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922D65-0D09-324C-8C15-049CD59627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B6A762-01EC-444D-A5DB-56474A01E471}"/>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024BF208-2D81-DC43-9D72-E5741B5BC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D71CF-5ADA-2540-A5A1-8E326B96375A}"/>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008518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691D-6637-D74C-94C5-20268A206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810A87-2D1A-C74C-B73A-E57AF8A5BE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1B7315-ACF0-2E48-9ED7-41811DF0BA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AF9945-5092-CC4D-8A36-E71D6BDD0F50}"/>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6" name="Footer Placeholder 5">
            <a:extLst>
              <a:ext uri="{FF2B5EF4-FFF2-40B4-BE49-F238E27FC236}">
                <a16:creationId xmlns:a16="http://schemas.microsoft.com/office/drawing/2014/main" id="{868DD823-9ECD-7740-AD17-D8FF75B1E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7B30E-679F-D64B-A3C7-6FAC1E5820AD}"/>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218532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A4A3-4F71-2C41-94A7-575BDA5AD5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DDD125-BA63-084D-9CC4-C6D562D770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EB9BEB-07F4-994F-B1AC-0A1A74996F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A92DAD-8CBA-E04C-93FC-579E9D160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4E9A52-3269-FB49-8AEB-1E6068403C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1AC5AE-7032-2D4D-85D7-5F3D488AF705}"/>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8" name="Footer Placeholder 7">
            <a:extLst>
              <a:ext uri="{FF2B5EF4-FFF2-40B4-BE49-F238E27FC236}">
                <a16:creationId xmlns:a16="http://schemas.microsoft.com/office/drawing/2014/main" id="{6CCF0AD5-BCA8-FE42-92A1-DB32F0EBD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2DC22-C45B-D942-B28F-8864CB31A75D}"/>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183980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964F-68D3-924B-BB02-C7EA20076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5FA7A1-6550-B348-BC03-4C42E6B04C96}"/>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4" name="Footer Placeholder 3">
            <a:extLst>
              <a:ext uri="{FF2B5EF4-FFF2-40B4-BE49-F238E27FC236}">
                <a16:creationId xmlns:a16="http://schemas.microsoft.com/office/drawing/2014/main" id="{E1CB96AB-506F-AB45-AF1C-27FDBFED25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0EF8ED-9AE6-9345-9C00-9FD238A0BBBD}"/>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4154390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87DF-3952-0A46-AB7E-E424BC6BB370}"/>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3" name="Footer Placeholder 2">
            <a:extLst>
              <a:ext uri="{FF2B5EF4-FFF2-40B4-BE49-F238E27FC236}">
                <a16:creationId xmlns:a16="http://schemas.microsoft.com/office/drawing/2014/main" id="{5E259A2A-18CB-C64B-A6D6-3D48D6631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465EA8-5FE4-ED4C-9210-1D573CCF8D70}"/>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414169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3EA8-A494-6E4C-8AD3-825F2AA3D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1A390-7D2B-7545-8EB1-A42599BC13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8ABC6A-8576-494C-A4E0-4B83C6304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94FDF-E663-E741-81E2-67E65FB900EB}"/>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6" name="Footer Placeholder 5">
            <a:extLst>
              <a:ext uri="{FF2B5EF4-FFF2-40B4-BE49-F238E27FC236}">
                <a16:creationId xmlns:a16="http://schemas.microsoft.com/office/drawing/2014/main" id="{E834525B-14AF-D64A-A098-AEF9E5C03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3646D-B4BC-5C45-95DC-D5E417A31F33}"/>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2383930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504F-CEF8-CA43-9BF1-846411015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E1B9B5-E8E7-8C45-A991-DA042D5D8A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8E7D7D-8EA4-6744-9EFF-B1B2E9B8DD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BECE5-774C-5E4E-BBCC-3E07D8A8C6D6}"/>
              </a:ext>
            </a:extLst>
          </p:cNvPr>
          <p:cNvSpPr>
            <a:spLocks noGrp="1"/>
          </p:cNvSpPr>
          <p:nvPr>
            <p:ph type="dt" sz="half" idx="10"/>
          </p:nvPr>
        </p:nvSpPr>
        <p:spPr/>
        <p:txBody>
          <a:bodyPr/>
          <a:lstStyle/>
          <a:p>
            <a:fld id="{801820F1-90D1-E74E-94BB-793BEBABA7BD}" type="datetimeFigureOut">
              <a:rPr lang="en-US" smtClean="0"/>
              <a:t>6/15/22</a:t>
            </a:fld>
            <a:endParaRPr lang="en-US"/>
          </a:p>
        </p:txBody>
      </p:sp>
      <p:sp>
        <p:nvSpPr>
          <p:cNvPr id="6" name="Footer Placeholder 5">
            <a:extLst>
              <a:ext uri="{FF2B5EF4-FFF2-40B4-BE49-F238E27FC236}">
                <a16:creationId xmlns:a16="http://schemas.microsoft.com/office/drawing/2014/main" id="{0142ED79-806D-4945-9938-8EB64CDDA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BBB8B-E10D-D145-ACBD-92C04929B543}"/>
              </a:ext>
            </a:extLst>
          </p:cNvPr>
          <p:cNvSpPr>
            <a:spLocks noGrp="1"/>
          </p:cNvSpPr>
          <p:nvPr>
            <p:ph type="sldNum" sz="quarter" idx="12"/>
          </p:nvPr>
        </p:nvSpPr>
        <p:spPr/>
        <p:txBody>
          <a:bodyPr/>
          <a:lstStyle/>
          <a:p>
            <a:fld id="{8F562711-C376-BD4E-AD69-8DDF0A63A8DB}" type="slidenum">
              <a:rPr lang="en-US" smtClean="0"/>
              <a:t>‹#›</a:t>
            </a:fld>
            <a:endParaRPr lang="en-US"/>
          </a:p>
        </p:txBody>
      </p:sp>
    </p:spTree>
    <p:extLst>
      <p:ext uri="{BB962C8B-B14F-4D97-AF65-F5344CB8AC3E}">
        <p14:creationId xmlns:p14="http://schemas.microsoft.com/office/powerpoint/2010/main" val="341388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53A8F-2401-C443-8BA7-CC61C48AB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AA78D4-1BF1-5E40-A0BF-913099AECC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1F102-203A-4F4E-AF61-2785E95F85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820F1-90D1-E74E-94BB-793BEBABA7BD}" type="datetimeFigureOut">
              <a:rPr lang="en-US" smtClean="0"/>
              <a:t>6/15/22</a:t>
            </a:fld>
            <a:endParaRPr lang="en-US"/>
          </a:p>
        </p:txBody>
      </p:sp>
      <p:sp>
        <p:nvSpPr>
          <p:cNvPr id="5" name="Footer Placeholder 4">
            <a:extLst>
              <a:ext uri="{FF2B5EF4-FFF2-40B4-BE49-F238E27FC236}">
                <a16:creationId xmlns:a16="http://schemas.microsoft.com/office/drawing/2014/main" id="{709D0970-ECF1-304E-928D-C3DC51D9A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6ED265-4820-A645-9131-3E7486BB5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62711-C376-BD4E-AD69-8DDF0A63A8DB}" type="slidenum">
              <a:rPr lang="en-US" smtClean="0"/>
              <a:t>‹#›</a:t>
            </a:fld>
            <a:endParaRPr lang="en-US"/>
          </a:p>
        </p:txBody>
      </p:sp>
    </p:spTree>
    <p:extLst>
      <p:ext uri="{BB962C8B-B14F-4D97-AF65-F5344CB8AC3E}">
        <p14:creationId xmlns:p14="http://schemas.microsoft.com/office/powerpoint/2010/main" val="1055029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ahurford/EDI-resource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ature.com/articles/d41586-018-05326-3"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Ross_Ihaka#cite_note-5" TargetMode="External"/><Relationship Id="rId13" Type="http://schemas.openxmlformats.org/officeDocument/2006/relationships/hyperlink" Target="https://en.wikipedia.org/wiki/Ng%C4%81ti_Kahungunu" TargetMode="External"/><Relationship Id="rId3" Type="http://schemas.openxmlformats.org/officeDocument/2006/relationships/image" Target="../media/image21.jpeg"/><Relationship Id="rId7" Type="http://schemas.openxmlformats.org/officeDocument/2006/relationships/hyperlink" Target="https://en.wikipedia.org/wiki/Ross_Ihaka#cite_note-4" TargetMode="External"/><Relationship Id="rId12" Type="http://schemas.openxmlformats.org/officeDocument/2006/relationships/hyperlink" Target="https://en.wikipedia.org/wiki/M%C4%81ori_mythology" TargetMode="External"/><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hyperlink" Target="https://en.wikipedia.org/wiki/R_(programming_language)" TargetMode="External"/><Relationship Id="rId11" Type="http://schemas.openxmlformats.org/officeDocument/2006/relationships/hyperlink" Target="https://en.wikipedia.org/wiki/R%C5%ABaumoko" TargetMode="External"/><Relationship Id="rId5" Type="http://schemas.openxmlformats.org/officeDocument/2006/relationships/hyperlink" Target="https://en.wikipedia.org/wiki/Robert_Gentleman_(statistician)" TargetMode="External"/><Relationship Id="rId15" Type="http://schemas.openxmlformats.org/officeDocument/2006/relationships/hyperlink" Target="https://en.wikipedia.org/wiki/P%C4%81keh%C4%81" TargetMode="External"/><Relationship Id="rId10" Type="http://schemas.openxmlformats.org/officeDocument/2006/relationships/hyperlink" Target="https://en.wikipedia.org/wiki/Seismic_interferometry" TargetMode="External"/><Relationship Id="rId4" Type="http://schemas.openxmlformats.org/officeDocument/2006/relationships/image" Target="../media/image22.jpeg"/><Relationship Id="rId9" Type="http://schemas.openxmlformats.org/officeDocument/2006/relationships/hyperlink" Target="https://en.wikipedia.org/wiki/Ross_Ihaka#cite_note-nzh-6" TargetMode="External"/><Relationship Id="rId14" Type="http://schemas.openxmlformats.org/officeDocument/2006/relationships/hyperlink" Target="https://en.wikipedia.org/wiki/Rangit%C4%81n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mailto:ahurford@mun.ca" TargetMode="External"/><Relationship Id="rId2" Type="http://schemas.openxmlformats.org/officeDocument/2006/relationships/hyperlink" Target="https://github.com/ahurford/EDI-resourc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FCD34-A056-3D48-82DC-423998EDBF2F}"/>
              </a:ext>
            </a:extLst>
          </p:cNvPr>
          <p:cNvSpPr>
            <a:spLocks noGrp="1"/>
          </p:cNvSpPr>
          <p:nvPr>
            <p:ph type="ctrTitle"/>
          </p:nvPr>
        </p:nvSpPr>
        <p:spPr>
          <a:xfrm>
            <a:off x="1524000" y="903864"/>
            <a:ext cx="9144000" cy="2387600"/>
          </a:xfrm>
        </p:spPr>
        <p:txBody>
          <a:bodyPr anchor="t"/>
          <a:lstStyle/>
          <a:p>
            <a:r>
              <a:rPr lang="en-US" b="1" dirty="0">
                <a:latin typeface="Corbel" panose="020B0503020204020204" pitchFamily="34" charset="0"/>
              </a:rPr>
              <a:t>Navigating EDI</a:t>
            </a:r>
          </a:p>
        </p:txBody>
      </p:sp>
      <p:sp>
        <p:nvSpPr>
          <p:cNvPr id="4" name="Subtitle 3">
            <a:extLst>
              <a:ext uri="{FF2B5EF4-FFF2-40B4-BE49-F238E27FC236}">
                <a16:creationId xmlns:a16="http://schemas.microsoft.com/office/drawing/2014/main" id="{900173E3-3B06-E24C-A6DC-A55DC2F908A2}"/>
              </a:ext>
            </a:extLst>
          </p:cNvPr>
          <p:cNvSpPr>
            <a:spLocks noGrp="1"/>
          </p:cNvSpPr>
          <p:nvPr>
            <p:ph type="subTitle" idx="1"/>
          </p:nvPr>
        </p:nvSpPr>
        <p:spPr>
          <a:xfrm>
            <a:off x="1524000" y="1445697"/>
            <a:ext cx="9144000" cy="2387600"/>
          </a:xfrm>
        </p:spPr>
        <p:txBody>
          <a:bodyPr>
            <a:normAutofit/>
          </a:bodyPr>
          <a:lstStyle/>
          <a:p>
            <a:endParaRPr lang="en-US" sz="2800" dirty="0">
              <a:latin typeface="Corbel" panose="020B0503020204020204" pitchFamily="34" charset="0"/>
            </a:endParaRPr>
          </a:p>
          <a:p>
            <a:r>
              <a:rPr lang="en-US" sz="2800" dirty="0">
                <a:latin typeface="Corbel" panose="020B0503020204020204" pitchFamily="34" charset="0"/>
              </a:rPr>
              <a:t>Amy </a:t>
            </a:r>
            <a:r>
              <a:rPr lang="en-US" sz="2800" dirty="0" err="1">
                <a:latin typeface="Corbel" panose="020B0503020204020204" pitchFamily="34" charset="0"/>
              </a:rPr>
              <a:t>Hurford</a:t>
            </a:r>
            <a:r>
              <a:rPr lang="en-US" sz="2800" dirty="0">
                <a:latin typeface="Corbel" panose="020B0503020204020204" pitchFamily="34" charset="0"/>
              </a:rPr>
              <a:t>, CAIMS meeting, June 15, 2022</a:t>
            </a:r>
          </a:p>
        </p:txBody>
      </p:sp>
      <p:sp>
        <p:nvSpPr>
          <p:cNvPr id="2" name="TextBox 1">
            <a:extLst>
              <a:ext uri="{FF2B5EF4-FFF2-40B4-BE49-F238E27FC236}">
                <a16:creationId xmlns:a16="http://schemas.microsoft.com/office/drawing/2014/main" id="{76D6B591-80D9-B847-AA30-2A46D4AD56DB}"/>
              </a:ext>
            </a:extLst>
          </p:cNvPr>
          <p:cNvSpPr txBox="1"/>
          <p:nvPr/>
        </p:nvSpPr>
        <p:spPr>
          <a:xfrm>
            <a:off x="943788" y="3566536"/>
            <a:ext cx="10304423" cy="2554545"/>
          </a:xfrm>
          <a:prstGeom prst="rect">
            <a:avLst/>
          </a:prstGeom>
          <a:noFill/>
          <a:ln>
            <a:solidFill>
              <a:schemeClr val="tx1"/>
            </a:solidFill>
          </a:ln>
        </p:spPr>
        <p:txBody>
          <a:bodyPr wrap="none" rtlCol="0">
            <a:spAutoFit/>
          </a:bodyPr>
          <a:lstStyle/>
          <a:p>
            <a:pPr algn="ctr"/>
            <a:r>
              <a:rPr lang="en-US" sz="4000" dirty="0"/>
              <a:t>Slides are available at</a:t>
            </a:r>
          </a:p>
          <a:p>
            <a:pPr algn="ctr"/>
            <a:r>
              <a:rPr lang="en-US" sz="4000" dirty="0">
                <a:hlinkClick r:id="rId2"/>
              </a:rPr>
              <a:t>https://github.com/ahurford/EDI-resources</a:t>
            </a:r>
            <a:endParaRPr lang="en-US" sz="4000" dirty="0"/>
          </a:p>
          <a:p>
            <a:pPr algn="ctr"/>
            <a:endParaRPr lang="en-US" sz="4000" dirty="0"/>
          </a:p>
          <a:p>
            <a:pPr algn="ctr"/>
            <a:r>
              <a:rPr lang="en-US" sz="4000" dirty="0"/>
              <a:t>Click the link under the heading </a:t>
            </a:r>
            <a:r>
              <a:rPr lang="en-US" sz="4000" b="1" dirty="0"/>
              <a:t>CAIMS activities</a:t>
            </a:r>
          </a:p>
        </p:txBody>
      </p:sp>
    </p:spTree>
    <p:extLst>
      <p:ext uri="{BB962C8B-B14F-4D97-AF65-F5344CB8AC3E}">
        <p14:creationId xmlns:p14="http://schemas.microsoft.com/office/powerpoint/2010/main" val="631885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The argument for diversity in science</a:t>
            </a:r>
          </a:p>
        </p:txBody>
      </p:sp>
      <p:pic>
        <p:nvPicPr>
          <p:cNvPr id="4" name="Picture 3">
            <a:extLst>
              <a:ext uri="{FF2B5EF4-FFF2-40B4-BE49-F238E27FC236}">
                <a16:creationId xmlns:a16="http://schemas.microsoft.com/office/drawing/2014/main" id="{AE8A86A4-8845-6444-B579-2A590C5EE917}"/>
              </a:ext>
            </a:extLst>
          </p:cNvPr>
          <p:cNvPicPr>
            <a:picLocks noChangeAspect="1"/>
          </p:cNvPicPr>
          <p:nvPr/>
        </p:nvPicPr>
        <p:blipFill>
          <a:blip r:embed="rId2"/>
          <a:stretch>
            <a:fillRect/>
          </a:stretch>
        </p:blipFill>
        <p:spPr>
          <a:xfrm>
            <a:off x="1486147" y="1690688"/>
            <a:ext cx="9029700" cy="4914900"/>
          </a:xfrm>
          <a:prstGeom prst="rect">
            <a:avLst/>
          </a:prstGeom>
        </p:spPr>
      </p:pic>
      <p:sp>
        <p:nvSpPr>
          <p:cNvPr id="9" name="TextBox 8">
            <a:extLst>
              <a:ext uri="{FF2B5EF4-FFF2-40B4-BE49-F238E27FC236}">
                <a16:creationId xmlns:a16="http://schemas.microsoft.com/office/drawing/2014/main" id="{88DB4A34-C8CC-AC46-B2A3-984DA4C9E08C}"/>
              </a:ext>
            </a:extLst>
          </p:cNvPr>
          <p:cNvSpPr txBox="1"/>
          <p:nvPr/>
        </p:nvSpPr>
        <p:spPr>
          <a:xfrm>
            <a:off x="6096000" y="6420922"/>
            <a:ext cx="6097978" cy="369332"/>
          </a:xfrm>
          <a:prstGeom prst="rect">
            <a:avLst/>
          </a:prstGeom>
          <a:noFill/>
        </p:spPr>
        <p:txBody>
          <a:bodyPr wrap="square">
            <a:spAutoFit/>
          </a:bodyPr>
          <a:lstStyle/>
          <a:p>
            <a:r>
              <a:rPr lang="en-US" dirty="0">
                <a:latin typeface="Corbel" panose="020B0503020204020204" pitchFamily="34" charset="0"/>
                <a:hlinkClick r:id="rId3"/>
              </a:rPr>
              <a:t>https://www.nature.com/articles/d41586-018-05326-3</a:t>
            </a:r>
            <a:endParaRPr lang="en-US" dirty="0">
              <a:latin typeface="Corbel" panose="020B0503020204020204" pitchFamily="34" charset="0"/>
            </a:endParaRPr>
          </a:p>
        </p:txBody>
      </p:sp>
    </p:spTree>
    <p:extLst>
      <p:ext uri="{BB962C8B-B14F-4D97-AF65-F5344CB8AC3E}">
        <p14:creationId xmlns:p14="http://schemas.microsoft.com/office/powerpoint/2010/main" val="415696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Being educated is everyone’s responsibility &amp; why it matters</a:t>
            </a:r>
          </a:p>
        </p:txBody>
      </p:sp>
      <p:sp>
        <p:nvSpPr>
          <p:cNvPr id="7" name="Content Placeholder 6">
            <a:extLst>
              <a:ext uri="{FF2B5EF4-FFF2-40B4-BE49-F238E27FC236}">
                <a16:creationId xmlns:a16="http://schemas.microsoft.com/office/drawing/2014/main" id="{7978BBB6-37FB-6446-BCB8-C2397D36BB0F}"/>
              </a:ext>
            </a:extLst>
          </p:cNvPr>
          <p:cNvSpPr>
            <a:spLocks noGrp="1"/>
          </p:cNvSpPr>
          <p:nvPr>
            <p:ph idx="1"/>
          </p:nvPr>
        </p:nvSpPr>
        <p:spPr>
          <a:xfrm>
            <a:off x="838200" y="2514394"/>
            <a:ext cx="10515600" cy="2627622"/>
          </a:xfrm>
        </p:spPr>
        <p:txBody>
          <a:bodyPr/>
          <a:lstStyle/>
          <a:p>
            <a:r>
              <a:rPr lang="en-US" dirty="0"/>
              <a:t>Assessment rubrics for hiring and awards</a:t>
            </a:r>
          </a:p>
          <a:p>
            <a:r>
              <a:rPr lang="en-US" dirty="0"/>
              <a:t>Fair appraisal of contributions</a:t>
            </a:r>
          </a:p>
          <a:p>
            <a:r>
              <a:rPr lang="en-US" dirty="0"/>
              <a:t>Support for EDI initiatives in the workplace</a:t>
            </a:r>
          </a:p>
          <a:p>
            <a:r>
              <a:rPr lang="en-US" dirty="0"/>
              <a:t>Understand how to do your job in an equitable and inclusive way</a:t>
            </a:r>
          </a:p>
        </p:txBody>
      </p:sp>
    </p:spTree>
    <p:extLst>
      <p:ext uri="{BB962C8B-B14F-4D97-AF65-F5344CB8AC3E}">
        <p14:creationId xmlns:p14="http://schemas.microsoft.com/office/powerpoint/2010/main" val="661710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E916E3-9746-5B4A-A220-FB0B668C6238}"/>
              </a:ext>
            </a:extLst>
          </p:cNvPr>
          <p:cNvPicPr>
            <a:picLocks noChangeAspect="1"/>
          </p:cNvPicPr>
          <p:nvPr/>
        </p:nvPicPr>
        <p:blipFill>
          <a:blip r:embed="rId2"/>
          <a:stretch>
            <a:fillRect/>
          </a:stretch>
        </p:blipFill>
        <p:spPr>
          <a:xfrm>
            <a:off x="1211283" y="1520022"/>
            <a:ext cx="9344216" cy="5130158"/>
          </a:xfrm>
          <a:prstGeom prst="rect">
            <a:avLst/>
          </a:prstGeom>
        </p:spPr>
      </p:pic>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a:xfrm>
            <a:off x="838200" y="365125"/>
            <a:ext cx="10515600" cy="1325563"/>
          </a:xfrm>
        </p:spPr>
        <p:txBody>
          <a:bodyPr/>
          <a:lstStyle/>
          <a:p>
            <a:pPr algn="ctr"/>
            <a:r>
              <a:rPr lang="en-US" b="1" dirty="0">
                <a:latin typeface="Corbel" panose="020B0503020204020204" pitchFamily="34" charset="0"/>
              </a:rPr>
              <a:t>Equity and Justice</a:t>
            </a:r>
          </a:p>
        </p:txBody>
      </p:sp>
    </p:spTree>
    <p:extLst>
      <p:ext uri="{BB962C8B-B14F-4D97-AF65-F5344CB8AC3E}">
        <p14:creationId xmlns:p14="http://schemas.microsoft.com/office/powerpoint/2010/main" val="8267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0E7EB-08A9-764D-9224-97C39779D0E1}"/>
              </a:ext>
            </a:extLst>
          </p:cNvPr>
          <p:cNvSpPr txBox="1"/>
          <p:nvPr/>
        </p:nvSpPr>
        <p:spPr>
          <a:xfrm>
            <a:off x="1291442" y="1836255"/>
            <a:ext cx="8636329" cy="1938992"/>
          </a:xfrm>
          <a:prstGeom prst="rect">
            <a:avLst/>
          </a:prstGeom>
          <a:noFill/>
        </p:spPr>
        <p:txBody>
          <a:bodyPr wrap="square">
            <a:spAutoFit/>
          </a:bodyPr>
          <a:lstStyle/>
          <a:p>
            <a:r>
              <a:rPr lang="en-CA" sz="2400" dirty="0">
                <a:latin typeface="Corbel" panose="020B0503020204020204" pitchFamily="34" charset="0"/>
              </a:rPr>
              <a:t>Overall, we’ve heard in consultations and from some governing bodies that groups are tired of shallow consultations and research projects that do not use results to act in ways that benefit communities (consultations and projects that “go nowhere” and “just check a box”)</a:t>
            </a:r>
            <a:endParaRPr lang="en-US" sz="2400" dirty="0">
              <a:latin typeface="Corbel" panose="020B0503020204020204" pitchFamily="34" charset="0"/>
            </a:endParaRPr>
          </a:p>
        </p:txBody>
      </p:sp>
      <p:sp>
        <p:nvSpPr>
          <p:cNvPr id="7" name="TextBox 6">
            <a:extLst>
              <a:ext uri="{FF2B5EF4-FFF2-40B4-BE49-F238E27FC236}">
                <a16:creationId xmlns:a16="http://schemas.microsoft.com/office/drawing/2014/main" id="{820EB3FD-F64A-244F-B2D7-3C2520EFE307}"/>
              </a:ext>
            </a:extLst>
          </p:cNvPr>
          <p:cNvSpPr txBox="1"/>
          <p:nvPr/>
        </p:nvSpPr>
        <p:spPr>
          <a:xfrm>
            <a:off x="6179621" y="3595763"/>
            <a:ext cx="5006935" cy="369332"/>
          </a:xfrm>
          <a:prstGeom prst="rect">
            <a:avLst/>
          </a:prstGeom>
          <a:noFill/>
        </p:spPr>
        <p:txBody>
          <a:bodyPr wrap="square">
            <a:spAutoFit/>
          </a:bodyPr>
          <a:lstStyle/>
          <a:p>
            <a:r>
              <a:rPr lang="en-US" dirty="0">
                <a:latin typeface="Corbel" panose="020B0503020204020204" pitchFamily="34" charset="0"/>
              </a:rPr>
              <a:t>https://</a:t>
            </a:r>
            <a:r>
              <a:rPr lang="en-US" dirty="0" err="1">
                <a:latin typeface="Corbel" panose="020B0503020204020204" pitchFamily="34" charset="0"/>
              </a:rPr>
              <a:t>www.mun.ca</a:t>
            </a:r>
            <a:r>
              <a:rPr lang="en-US" dirty="0">
                <a:latin typeface="Corbel" panose="020B0503020204020204" pitchFamily="34" charset="0"/>
              </a:rPr>
              <a:t>/research/Indigenous/</a:t>
            </a:r>
            <a:r>
              <a:rPr lang="en-US" dirty="0" err="1">
                <a:latin typeface="Corbel" panose="020B0503020204020204" pitchFamily="34" charset="0"/>
              </a:rPr>
              <a:t>faq.php</a:t>
            </a:r>
            <a:endParaRPr lang="en-US" dirty="0">
              <a:latin typeface="Corbel" panose="020B0503020204020204" pitchFamily="34" charset="0"/>
            </a:endParaRPr>
          </a:p>
        </p:txBody>
      </p:sp>
      <p:sp>
        <p:nvSpPr>
          <p:cNvPr id="9" name="Title 8">
            <a:extLst>
              <a:ext uri="{FF2B5EF4-FFF2-40B4-BE49-F238E27FC236}">
                <a16:creationId xmlns:a16="http://schemas.microsoft.com/office/drawing/2014/main" id="{75716F79-410A-3A4C-B2B7-522D256DD23D}"/>
              </a:ext>
            </a:extLst>
          </p:cNvPr>
          <p:cNvSpPr>
            <a:spLocks noGrp="1"/>
          </p:cNvSpPr>
          <p:nvPr>
            <p:ph type="title"/>
          </p:nvPr>
        </p:nvSpPr>
        <p:spPr/>
        <p:txBody>
          <a:bodyPr/>
          <a:lstStyle/>
          <a:p>
            <a:pPr algn="ctr"/>
            <a:r>
              <a:rPr lang="en-US" b="1" dirty="0">
                <a:latin typeface="Corbel" panose="020B0503020204020204" pitchFamily="34" charset="0"/>
              </a:rPr>
              <a:t>EDI work is not about box checking</a:t>
            </a:r>
          </a:p>
        </p:txBody>
      </p:sp>
    </p:spTree>
    <p:extLst>
      <p:ext uri="{BB962C8B-B14F-4D97-AF65-F5344CB8AC3E}">
        <p14:creationId xmlns:p14="http://schemas.microsoft.com/office/powerpoint/2010/main" val="1330078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0E7EB-08A9-764D-9224-97C39779D0E1}"/>
              </a:ext>
            </a:extLst>
          </p:cNvPr>
          <p:cNvSpPr txBox="1"/>
          <p:nvPr/>
        </p:nvSpPr>
        <p:spPr>
          <a:xfrm>
            <a:off x="1291442" y="1836255"/>
            <a:ext cx="8636329" cy="2062103"/>
          </a:xfrm>
          <a:prstGeom prst="rect">
            <a:avLst/>
          </a:prstGeom>
          <a:noFill/>
        </p:spPr>
        <p:txBody>
          <a:bodyPr wrap="square">
            <a:spAutoFit/>
          </a:bodyPr>
          <a:lstStyle/>
          <a:p>
            <a:pPr marL="457200" indent="-457200">
              <a:buFont typeface="+mj-lt"/>
              <a:buAutoNum type="arabicPeriod"/>
            </a:pPr>
            <a:r>
              <a:rPr lang="en-US" sz="3200" dirty="0">
                <a:latin typeface="Corbel" panose="020B0503020204020204" pitchFamily="34" charset="0"/>
              </a:rPr>
              <a:t>Need to collect data</a:t>
            </a:r>
          </a:p>
          <a:p>
            <a:pPr marL="457200" indent="-457200">
              <a:buFont typeface="+mj-lt"/>
              <a:buAutoNum type="arabicPeriod"/>
            </a:pPr>
            <a:r>
              <a:rPr lang="en-US" sz="3200" dirty="0">
                <a:latin typeface="Corbel" panose="020B0503020204020204" pitchFamily="34" charset="0"/>
              </a:rPr>
              <a:t>Everyone needs to be educated</a:t>
            </a:r>
          </a:p>
          <a:p>
            <a:pPr marL="457200" indent="-457200">
              <a:buFont typeface="+mj-lt"/>
              <a:buAutoNum type="arabicPeriod"/>
            </a:pPr>
            <a:r>
              <a:rPr lang="en-US" sz="3200" dirty="0">
                <a:latin typeface="Corbel" panose="020B0503020204020204" pitchFamily="34" charset="0"/>
              </a:rPr>
              <a:t>Need for co-ordination</a:t>
            </a:r>
          </a:p>
          <a:p>
            <a:pPr marL="457200" indent="-457200">
              <a:buFont typeface="+mj-lt"/>
              <a:buAutoNum type="arabicPeriod"/>
            </a:pPr>
            <a:r>
              <a:rPr lang="en-US" sz="3200" dirty="0">
                <a:latin typeface="Corbel" panose="020B0503020204020204" pitchFamily="34" charset="0"/>
              </a:rPr>
              <a:t>Take action</a:t>
            </a:r>
          </a:p>
        </p:txBody>
      </p:sp>
      <p:sp>
        <p:nvSpPr>
          <p:cNvPr id="9" name="Title 8">
            <a:extLst>
              <a:ext uri="{FF2B5EF4-FFF2-40B4-BE49-F238E27FC236}">
                <a16:creationId xmlns:a16="http://schemas.microsoft.com/office/drawing/2014/main" id="{75716F79-410A-3A4C-B2B7-522D256DD23D}"/>
              </a:ext>
            </a:extLst>
          </p:cNvPr>
          <p:cNvSpPr>
            <a:spLocks noGrp="1"/>
          </p:cNvSpPr>
          <p:nvPr>
            <p:ph type="title"/>
          </p:nvPr>
        </p:nvSpPr>
        <p:spPr/>
        <p:txBody>
          <a:bodyPr/>
          <a:lstStyle/>
          <a:p>
            <a:pPr algn="ctr"/>
            <a:r>
              <a:rPr lang="en-US" b="1" dirty="0">
                <a:latin typeface="Corbel" panose="020B0503020204020204" pitchFamily="34" charset="0"/>
              </a:rPr>
              <a:t>Summary</a:t>
            </a:r>
          </a:p>
        </p:txBody>
      </p:sp>
    </p:spTree>
    <p:extLst>
      <p:ext uri="{BB962C8B-B14F-4D97-AF65-F5344CB8AC3E}">
        <p14:creationId xmlns:p14="http://schemas.microsoft.com/office/powerpoint/2010/main" val="183765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FBD5F6-27D2-C249-8B87-73A4787032BE}"/>
              </a:ext>
            </a:extLst>
          </p:cNvPr>
          <p:cNvSpPr>
            <a:spLocks noGrp="1"/>
          </p:cNvSpPr>
          <p:nvPr>
            <p:ph type="title"/>
          </p:nvPr>
        </p:nvSpPr>
        <p:spPr/>
        <p:txBody>
          <a:bodyPr/>
          <a:lstStyle/>
          <a:p>
            <a:pPr algn="ctr"/>
            <a:r>
              <a:rPr lang="en-US" b="1" dirty="0">
                <a:latin typeface="Corbel" panose="020B0503020204020204" pitchFamily="34" charset="0"/>
              </a:rPr>
              <a:t>Discussion questions</a:t>
            </a:r>
          </a:p>
        </p:txBody>
      </p:sp>
      <p:sp>
        <p:nvSpPr>
          <p:cNvPr id="4" name="Content Placeholder 3">
            <a:extLst>
              <a:ext uri="{FF2B5EF4-FFF2-40B4-BE49-F238E27FC236}">
                <a16:creationId xmlns:a16="http://schemas.microsoft.com/office/drawing/2014/main" id="{35DA7A7E-DE70-F54A-8355-BFB171B2EDE6}"/>
              </a:ext>
            </a:extLst>
          </p:cNvPr>
          <p:cNvSpPr>
            <a:spLocks noGrp="1"/>
          </p:cNvSpPr>
          <p:nvPr>
            <p:ph idx="1"/>
          </p:nvPr>
        </p:nvSpPr>
        <p:spPr>
          <a:xfrm>
            <a:off x="838200" y="1868818"/>
            <a:ext cx="10515600" cy="4351338"/>
          </a:xfrm>
          <a:solidFill>
            <a:srgbClr val="FFC000"/>
          </a:solidFill>
          <a:ln>
            <a:solidFill>
              <a:schemeClr val="tx1"/>
            </a:solidFill>
          </a:ln>
        </p:spPr>
        <p:txBody>
          <a:bodyPr>
            <a:normAutofit fontScale="92500" lnSpcReduction="20000"/>
          </a:bodyPr>
          <a:lstStyle/>
          <a:p>
            <a:pPr marL="514350" indent="-514350">
              <a:buFont typeface="+mj-lt"/>
              <a:buAutoNum type="arabicPeriod"/>
            </a:pPr>
            <a:r>
              <a:rPr lang="en-US" b="1" dirty="0"/>
              <a:t>How do you answer these questions on your NSERC Discovery Grant application?</a:t>
            </a:r>
          </a:p>
          <a:p>
            <a:pPr marL="514350" indent="-514350">
              <a:buFont typeface="+mj-lt"/>
              <a:buAutoNum type="arabicPeriod"/>
            </a:pPr>
            <a:r>
              <a:rPr lang="en-US" b="1" dirty="0"/>
              <a:t>What actions are needed to achieve the EDI goals for the CRC program?</a:t>
            </a:r>
          </a:p>
          <a:p>
            <a:pPr marL="514350" indent="-514350">
              <a:buFont typeface="+mj-lt"/>
              <a:buAutoNum type="arabicPeriod"/>
            </a:pPr>
            <a:r>
              <a:rPr lang="en-US" b="1" dirty="0">
                <a:latin typeface="Corbel" panose="020B0503020204020204" pitchFamily="34" charset="0"/>
              </a:rPr>
              <a:t>How do we do research with Indigenous groups ‘in a good way’?</a:t>
            </a:r>
          </a:p>
          <a:p>
            <a:pPr marL="514350" indent="-514350">
              <a:buFont typeface="+mj-lt"/>
              <a:buAutoNum type="arabicPeriod"/>
            </a:pPr>
            <a:r>
              <a:rPr lang="en-CA" b="1" dirty="0">
                <a:latin typeface="Corbel" panose="020B0503020204020204" pitchFamily="34" charset="0"/>
              </a:rPr>
              <a:t>Have you tried to decolonize your syllabus/ knowledge of historical contributions?</a:t>
            </a:r>
          </a:p>
          <a:p>
            <a:pPr marL="514350" indent="-514350">
              <a:buFont typeface="+mj-lt"/>
              <a:buAutoNum type="arabicPeriod"/>
            </a:pPr>
            <a:r>
              <a:rPr lang="en-CA" b="1" dirty="0">
                <a:latin typeface="Corbel" panose="020B0503020204020204" pitchFamily="34" charset="0"/>
              </a:rPr>
              <a:t>How do we support anti-racism in science?</a:t>
            </a:r>
          </a:p>
          <a:p>
            <a:pPr marL="514350" indent="-514350">
              <a:buFont typeface="+mj-lt"/>
              <a:buAutoNum type="arabicPeriod"/>
            </a:pPr>
            <a:r>
              <a:rPr lang="en-CA" b="1" dirty="0">
                <a:latin typeface="Corbel" panose="020B0503020204020204" pitchFamily="34" charset="0"/>
              </a:rPr>
              <a:t>Gender bias in science is well-documented, but the bias continues. What actions are needed?</a:t>
            </a:r>
          </a:p>
          <a:p>
            <a:pPr marL="514350" indent="-514350">
              <a:buFont typeface="+mj-lt"/>
              <a:buAutoNum type="arabicPeriod"/>
            </a:pPr>
            <a:r>
              <a:rPr lang="en-CA" b="1" dirty="0">
                <a:latin typeface="Corbel" panose="020B0503020204020204" pitchFamily="34" charset="0"/>
              </a:rPr>
              <a:t>What actions are needed to support LGBT+ scientists</a:t>
            </a:r>
          </a:p>
          <a:p>
            <a:pPr marL="514350" indent="-514350">
              <a:buFont typeface="+mj-lt"/>
              <a:buAutoNum type="arabicPeriod"/>
            </a:pPr>
            <a:r>
              <a:rPr lang="en-CA" b="1" dirty="0">
                <a:latin typeface="Corbel" panose="020B0503020204020204" pitchFamily="34" charset="0"/>
              </a:rPr>
              <a:t>What actions are needed to support disabled scientists</a:t>
            </a:r>
          </a:p>
          <a:p>
            <a:pPr marL="514350" indent="-514350">
              <a:buFont typeface="+mj-lt"/>
              <a:buAutoNum type="arabicPeriod"/>
            </a:pPr>
            <a:endParaRPr lang="en-US" b="1" dirty="0">
              <a:latin typeface="Corbel" panose="020B0503020204020204" pitchFamily="34" charset="0"/>
            </a:endParaRPr>
          </a:p>
          <a:p>
            <a:pPr marL="514350" indent="-514350">
              <a:buFont typeface="+mj-lt"/>
              <a:buAutoNum type="arabicPeriod"/>
            </a:pPr>
            <a:endParaRPr lang="en-CA" b="1" dirty="0">
              <a:latin typeface="Corbel" panose="020B0503020204020204" pitchFamily="34" charset="0"/>
            </a:endParaRPr>
          </a:p>
          <a:p>
            <a:pPr marL="514350" indent="-514350">
              <a:buFont typeface="+mj-lt"/>
              <a:buAutoNum type="arabicPeriod"/>
            </a:pPr>
            <a:endParaRPr lang="en-US" b="1" dirty="0">
              <a:latin typeface="Corbel" panose="020B0503020204020204" pitchFamily="34" charset="0"/>
            </a:endParaRPr>
          </a:p>
        </p:txBody>
      </p:sp>
    </p:spTree>
    <p:extLst>
      <p:ext uri="{BB962C8B-B14F-4D97-AF65-F5344CB8AC3E}">
        <p14:creationId xmlns:p14="http://schemas.microsoft.com/office/powerpoint/2010/main" val="416438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3439F-E6F3-2046-A86B-C77CD6217C5D}"/>
              </a:ext>
            </a:extLst>
          </p:cNvPr>
          <p:cNvPicPr>
            <a:picLocks noChangeAspect="1"/>
          </p:cNvPicPr>
          <p:nvPr/>
        </p:nvPicPr>
        <p:blipFill>
          <a:blip r:embed="rId2"/>
          <a:stretch>
            <a:fillRect/>
          </a:stretch>
        </p:blipFill>
        <p:spPr>
          <a:xfrm>
            <a:off x="4892635" y="1674970"/>
            <a:ext cx="6618636" cy="5037392"/>
          </a:xfrm>
          <a:prstGeom prst="rect">
            <a:avLst/>
          </a:prstGeom>
        </p:spPr>
      </p:pic>
      <p:pic>
        <p:nvPicPr>
          <p:cNvPr id="6" name="Picture 5">
            <a:extLst>
              <a:ext uri="{FF2B5EF4-FFF2-40B4-BE49-F238E27FC236}">
                <a16:creationId xmlns:a16="http://schemas.microsoft.com/office/drawing/2014/main" id="{7B97D606-DA0E-5146-B2DB-1B080DEC7E03}"/>
              </a:ext>
            </a:extLst>
          </p:cNvPr>
          <p:cNvPicPr>
            <a:picLocks noChangeAspect="1"/>
          </p:cNvPicPr>
          <p:nvPr/>
        </p:nvPicPr>
        <p:blipFill>
          <a:blip r:embed="rId3"/>
          <a:stretch>
            <a:fillRect/>
          </a:stretch>
        </p:blipFill>
        <p:spPr>
          <a:xfrm>
            <a:off x="259114" y="2587419"/>
            <a:ext cx="4405172" cy="2091459"/>
          </a:xfrm>
          <a:prstGeom prst="rect">
            <a:avLst/>
          </a:prstGeom>
        </p:spPr>
      </p:pic>
      <p:sp>
        <p:nvSpPr>
          <p:cNvPr id="7" name="Title 6">
            <a:extLst>
              <a:ext uri="{FF2B5EF4-FFF2-40B4-BE49-F238E27FC236}">
                <a16:creationId xmlns:a16="http://schemas.microsoft.com/office/drawing/2014/main" id="{31B334EA-6481-AD45-A9EA-3730DBA4F8B3}"/>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Canadian scientists need to support Equity, Diversity, and Inclusion</a:t>
            </a:r>
          </a:p>
        </p:txBody>
      </p:sp>
    </p:spTree>
    <p:extLst>
      <p:ext uri="{BB962C8B-B14F-4D97-AF65-F5344CB8AC3E}">
        <p14:creationId xmlns:p14="http://schemas.microsoft.com/office/powerpoint/2010/main" val="86420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40400-EA95-6241-A984-3163B2C48CFC}"/>
              </a:ext>
            </a:extLst>
          </p:cNvPr>
          <p:cNvPicPr>
            <a:picLocks noChangeAspect="1"/>
          </p:cNvPicPr>
          <p:nvPr/>
        </p:nvPicPr>
        <p:blipFill>
          <a:blip r:embed="rId2"/>
          <a:stretch>
            <a:fillRect/>
          </a:stretch>
        </p:blipFill>
        <p:spPr>
          <a:xfrm>
            <a:off x="3068782" y="1717875"/>
            <a:ext cx="6054436" cy="4821125"/>
          </a:xfrm>
          <a:prstGeom prst="rect">
            <a:avLst/>
          </a:prstGeom>
        </p:spPr>
      </p:pic>
      <p:sp>
        <p:nvSpPr>
          <p:cNvPr id="6" name="Title 6">
            <a:extLst>
              <a:ext uri="{FF2B5EF4-FFF2-40B4-BE49-F238E27FC236}">
                <a16:creationId xmlns:a16="http://schemas.microsoft.com/office/drawing/2014/main" id="{751EF89A-65D7-CF44-8475-D7FF99DF4CF2}"/>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NSERC Discovery Grant requirements</a:t>
            </a:r>
          </a:p>
        </p:txBody>
      </p:sp>
    </p:spTree>
    <p:extLst>
      <p:ext uri="{BB962C8B-B14F-4D97-AF65-F5344CB8AC3E}">
        <p14:creationId xmlns:p14="http://schemas.microsoft.com/office/powerpoint/2010/main" val="3341164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2E7E9E-B1C0-5F44-B94A-1711110B8141}"/>
              </a:ext>
            </a:extLst>
          </p:cNvPr>
          <p:cNvPicPr>
            <a:picLocks noChangeAspect="1"/>
          </p:cNvPicPr>
          <p:nvPr/>
        </p:nvPicPr>
        <p:blipFill>
          <a:blip r:embed="rId2"/>
          <a:stretch>
            <a:fillRect/>
          </a:stretch>
        </p:blipFill>
        <p:spPr>
          <a:xfrm>
            <a:off x="5214834" y="1691647"/>
            <a:ext cx="6701799" cy="4629385"/>
          </a:xfrm>
          <a:prstGeom prst="rect">
            <a:avLst/>
          </a:prstGeom>
        </p:spPr>
      </p:pic>
      <p:sp>
        <p:nvSpPr>
          <p:cNvPr id="7" name="TextBox 6">
            <a:extLst>
              <a:ext uri="{FF2B5EF4-FFF2-40B4-BE49-F238E27FC236}">
                <a16:creationId xmlns:a16="http://schemas.microsoft.com/office/drawing/2014/main" id="{5144B0C3-5A66-A74E-BAC9-FA611FCB71F1}"/>
              </a:ext>
            </a:extLst>
          </p:cNvPr>
          <p:cNvSpPr txBox="1"/>
          <p:nvPr/>
        </p:nvSpPr>
        <p:spPr>
          <a:xfrm>
            <a:off x="581892" y="6321032"/>
            <a:ext cx="8470074" cy="369332"/>
          </a:xfrm>
          <a:prstGeom prst="rect">
            <a:avLst/>
          </a:prstGeom>
          <a:noFill/>
        </p:spPr>
        <p:txBody>
          <a:bodyPr wrap="square">
            <a:spAutoFit/>
          </a:bodyPr>
          <a:lstStyle/>
          <a:p>
            <a:r>
              <a:rPr lang="en-US" dirty="0"/>
              <a:t>https://</a:t>
            </a:r>
            <a:r>
              <a:rPr lang="en-US" dirty="0" err="1"/>
              <a:t>www.sshrc-crsh.gc.ca</a:t>
            </a:r>
            <a:r>
              <a:rPr lang="en-US" dirty="0"/>
              <a:t>/funding-</a:t>
            </a:r>
            <a:r>
              <a:rPr lang="en-US" dirty="0" err="1"/>
              <a:t>financement</a:t>
            </a:r>
            <a:r>
              <a:rPr lang="en-US" dirty="0"/>
              <a:t>/</a:t>
            </a:r>
            <a:r>
              <a:rPr lang="en-US" dirty="0" err="1"/>
              <a:t>nfrf-fnfr</a:t>
            </a:r>
            <a:r>
              <a:rPr lang="en-US" dirty="0"/>
              <a:t>/</a:t>
            </a:r>
            <a:r>
              <a:rPr lang="en-US" dirty="0" err="1"/>
              <a:t>edi-eng.aspx</a:t>
            </a:r>
            <a:endParaRPr lang="en-US" dirty="0"/>
          </a:p>
        </p:txBody>
      </p:sp>
      <p:pic>
        <p:nvPicPr>
          <p:cNvPr id="9" name="Picture 8">
            <a:extLst>
              <a:ext uri="{FF2B5EF4-FFF2-40B4-BE49-F238E27FC236}">
                <a16:creationId xmlns:a16="http://schemas.microsoft.com/office/drawing/2014/main" id="{62E642E2-BD09-B146-B1E3-07367B59493D}"/>
              </a:ext>
            </a:extLst>
          </p:cNvPr>
          <p:cNvPicPr>
            <a:picLocks noChangeAspect="1"/>
          </p:cNvPicPr>
          <p:nvPr/>
        </p:nvPicPr>
        <p:blipFill>
          <a:blip r:embed="rId3"/>
          <a:stretch>
            <a:fillRect/>
          </a:stretch>
        </p:blipFill>
        <p:spPr>
          <a:xfrm>
            <a:off x="581892" y="1798525"/>
            <a:ext cx="4194381" cy="1168608"/>
          </a:xfrm>
          <a:prstGeom prst="rect">
            <a:avLst/>
          </a:prstGeom>
        </p:spPr>
      </p:pic>
      <p:sp>
        <p:nvSpPr>
          <p:cNvPr id="10" name="Title 6">
            <a:extLst>
              <a:ext uri="{FF2B5EF4-FFF2-40B4-BE49-F238E27FC236}">
                <a16:creationId xmlns:a16="http://schemas.microsoft.com/office/drawing/2014/main" id="{8DBBA5E1-0AEE-C542-B61B-45ED05FD3846}"/>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NSERC Discovery Grant recommended resources</a:t>
            </a:r>
          </a:p>
        </p:txBody>
      </p:sp>
    </p:spTree>
    <p:extLst>
      <p:ext uri="{BB962C8B-B14F-4D97-AF65-F5344CB8AC3E}">
        <p14:creationId xmlns:p14="http://schemas.microsoft.com/office/powerpoint/2010/main" val="1106825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B37EA1-7193-F647-8A09-9D34E70D746A}"/>
              </a:ext>
            </a:extLst>
          </p:cNvPr>
          <p:cNvPicPr>
            <a:picLocks noChangeAspect="1"/>
          </p:cNvPicPr>
          <p:nvPr/>
        </p:nvPicPr>
        <p:blipFill>
          <a:blip r:embed="rId2"/>
          <a:stretch>
            <a:fillRect/>
          </a:stretch>
        </p:blipFill>
        <p:spPr>
          <a:xfrm>
            <a:off x="1353788" y="1560060"/>
            <a:ext cx="8368144" cy="1672149"/>
          </a:xfrm>
          <a:prstGeom prst="rect">
            <a:avLst/>
          </a:prstGeom>
        </p:spPr>
      </p:pic>
      <p:pic>
        <p:nvPicPr>
          <p:cNvPr id="9" name="Picture 8">
            <a:extLst>
              <a:ext uri="{FF2B5EF4-FFF2-40B4-BE49-F238E27FC236}">
                <a16:creationId xmlns:a16="http://schemas.microsoft.com/office/drawing/2014/main" id="{04F1A561-D549-AF4C-887F-B6987AD2D14F}"/>
              </a:ext>
            </a:extLst>
          </p:cNvPr>
          <p:cNvPicPr>
            <a:picLocks noChangeAspect="1"/>
          </p:cNvPicPr>
          <p:nvPr/>
        </p:nvPicPr>
        <p:blipFill>
          <a:blip r:embed="rId3"/>
          <a:stretch>
            <a:fillRect/>
          </a:stretch>
        </p:blipFill>
        <p:spPr>
          <a:xfrm>
            <a:off x="1983179" y="3328285"/>
            <a:ext cx="4256976" cy="3446588"/>
          </a:xfrm>
          <a:prstGeom prst="rect">
            <a:avLst/>
          </a:prstGeom>
        </p:spPr>
      </p:pic>
      <p:sp>
        <p:nvSpPr>
          <p:cNvPr id="10" name="Title 6">
            <a:extLst>
              <a:ext uri="{FF2B5EF4-FFF2-40B4-BE49-F238E27FC236}">
                <a16:creationId xmlns:a16="http://schemas.microsoft.com/office/drawing/2014/main" id="{6170B877-868B-F542-B8D6-7634AEE85F4E}"/>
              </a:ext>
            </a:extLst>
          </p:cNvPr>
          <p:cNvSpPr>
            <a:spLocks noGrp="1"/>
          </p:cNvSpPr>
          <p:nvPr>
            <p:ph type="title"/>
          </p:nvPr>
        </p:nvSpPr>
        <p:spPr>
          <a:xfrm>
            <a:off x="838200" y="234497"/>
            <a:ext cx="10515600" cy="1325563"/>
          </a:xfrm>
        </p:spPr>
        <p:txBody>
          <a:bodyPr>
            <a:normAutofit/>
          </a:bodyPr>
          <a:lstStyle/>
          <a:p>
            <a:pPr algn="ctr"/>
            <a:r>
              <a:rPr lang="en-US" b="1" dirty="0">
                <a:latin typeface="Corbel" panose="020B0503020204020204" pitchFamily="34" charset="0"/>
              </a:rPr>
              <a:t>NSERC Discovery Grant recommended resources</a:t>
            </a:r>
          </a:p>
        </p:txBody>
      </p:sp>
    </p:spTree>
    <p:extLst>
      <p:ext uri="{BB962C8B-B14F-4D97-AF65-F5344CB8AC3E}">
        <p14:creationId xmlns:p14="http://schemas.microsoft.com/office/powerpoint/2010/main" val="373912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F849-FDCC-3E4D-8680-8641EF90C17F}"/>
              </a:ext>
            </a:extLst>
          </p:cNvPr>
          <p:cNvSpPr>
            <a:spLocks noGrp="1"/>
          </p:cNvSpPr>
          <p:nvPr>
            <p:ph type="title"/>
          </p:nvPr>
        </p:nvSpPr>
        <p:spPr/>
        <p:txBody>
          <a:bodyPr/>
          <a:lstStyle/>
          <a:p>
            <a:pPr algn="ctr"/>
            <a:r>
              <a:rPr lang="en-US" b="1" dirty="0">
                <a:latin typeface="Corbel" panose="020B0503020204020204" pitchFamily="34" charset="0"/>
              </a:rPr>
              <a:t>CAIMS EDIM committee</a:t>
            </a:r>
          </a:p>
        </p:txBody>
      </p:sp>
      <p:pic>
        <p:nvPicPr>
          <p:cNvPr id="7" name="Picture 6">
            <a:extLst>
              <a:ext uri="{FF2B5EF4-FFF2-40B4-BE49-F238E27FC236}">
                <a16:creationId xmlns:a16="http://schemas.microsoft.com/office/drawing/2014/main" id="{75AA7CFC-8401-2A4D-99BA-0A20936C8C83}"/>
              </a:ext>
            </a:extLst>
          </p:cNvPr>
          <p:cNvPicPr>
            <a:picLocks noChangeAspect="1"/>
          </p:cNvPicPr>
          <p:nvPr/>
        </p:nvPicPr>
        <p:blipFill>
          <a:blip r:embed="rId2"/>
          <a:stretch>
            <a:fillRect/>
          </a:stretch>
        </p:blipFill>
        <p:spPr>
          <a:xfrm>
            <a:off x="2709073" y="1595685"/>
            <a:ext cx="6773854" cy="5167312"/>
          </a:xfrm>
          <a:prstGeom prst="rect">
            <a:avLst/>
          </a:prstGeom>
        </p:spPr>
      </p:pic>
    </p:spTree>
    <p:extLst>
      <p:ext uri="{BB962C8B-B14F-4D97-AF65-F5344CB8AC3E}">
        <p14:creationId xmlns:p14="http://schemas.microsoft.com/office/powerpoint/2010/main" val="899619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EA009-D069-494F-8031-203855F8E318}"/>
              </a:ext>
            </a:extLst>
          </p:cNvPr>
          <p:cNvPicPr>
            <a:picLocks noChangeAspect="1"/>
          </p:cNvPicPr>
          <p:nvPr/>
        </p:nvPicPr>
        <p:blipFill>
          <a:blip r:embed="rId2"/>
          <a:stretch>
            <a:fillRect/>
          </a:stretch>
        </p:blipFill>
        <p:spPr>
          <a:xfrm>
            <a:off x="571997" y="1640312"/>
            <a:ext cx="5165354" cy="3337216"/>
          </a:xfrm>
          <a:prstGeom prst="rect">
            <a:avLst/>
          </a:prstGeom>
        </p:spPr>
      </p:pic>
      <p:sp>
        <p:nvSpPr>
          <p:cNvPr id="8" name="TextBox 7">
            <a:extLst>
              <a:ext uri="{FF2B5EF4-FFF2-40B4-BE49-F238E27FC236}">
                <a16:creationId xmlns:a16="http://schemas.microsoft.com/office/drawing/2014/main" id="{DEFC3576-960F-3E4C-A79B-94BA8A3E56F2}"/>
              </a:ext>
            </a:extLst>
          </p:cNvPr>
          <p:cNvSpPr txBox="1"/>
          <p:nvPr/>
        </p:nvSpPr>
        <p:spPr>
          <a:xfrm>
            <a:off x="5737351" y="1276045"/>
            <a:ext cx="6097978" cy="5324535"/>
          </a:xfrm>
          <a:prstGeom prst="rect">
            <a:avLst/>
          </a:prstGeom>
          <a:noFill/>
        </p:spPr>
        <p:txBody>
          <a:bodyPr wrap="square">
            <a:spAutoFit/>
          </a:bodyPr>
          <a:lstStyle/>
          <a:p>
            <a:pPr marL="342900" indent="-342900">
              <a:buAutoNum type="arabicPeriod"/>
            </a:pPr>
            <a:r>
              <a:rPr lang="en-CA" sz="2000" dirty="0">
                <a:effectLst/>
                <a:latin typeface="Corbel" panose="020B0503020204020204" pitchFamily="34" charset="0"/>
              </a:rPr>
              <a:t>What are the benefits of increasing the participation of under-represented groups among</a:t>
            </a:r>
            <a:br>
              <a:rPr lang="en-CA" sz="2000" dirty="0">
                <a:latin typeface="Corbel" panose="020B0503020204020204" pitchFamily="34" charset="0"/>
              </a:rPr>
            </a:br>
            <a:r>
              <a:rPr lang="en-CA" sz="2000" dirty="0">
                <a:effectLst/>
                <a:latin typeface="Corbel" panose="020B0503020204020204" pitchFamily="34" charset="0"/>
              </a:rPr>
              <a:t>co-applicants, collaborators and trainees?</a:t>
            </a:r>
          </a:p>
          <a:p>
            <a:pPr marL="342900" indent="-342900">
              <a:buAutoNum type="arabicPeriod"/>
            </a:pPr>
            <a:endParaRPr lang="en-CA" sz="2000" dirty="0">
              <a:latin typeface="Corbel" panose="020B0503020204020204" pitchFamily="34" charset="0"/>
            </a:endParaRPr>
          </a:p>
          <a:p>
            <a:pPr marL="342900" indent="-342900">
              <a:buAutoNum type="arabicPeriod"/>
            </a:pPr>
            <a:r>
              <a:rPr lang="en-CA" sz="2000" dirty="0">
                <a:latin typeface="Corbel" panose="020B0503020204020204" pitchFamily="34" charset="0"/>
              </a:rPr>
              <a:t>Why is equitable mentorship for all trainees needed (what are the issues/problems</a:t>
            </a:r>
            <a:br>
              <a:rPr lang="en-CA" sz="2000" dirty="0">
                <a:latin typeface="Corbel" panose="020B0503020204020204" pitchFamily="34" charset="0"/>
              </a:rPr>
            </a:br>
            <a:r>
              <a:rPr lang="en-CA" sz="2000" dirty="0">
                <a:latin typeface="Corbel" panose="020B0503020204020204" pitchFamily="34" charset="0"/>
              </a:rPr>
              <a:t>and benefits)? What does it mean to provide equitable mentorship?</a:t>
            </a:r>
          </a:p>
          <a:p>
            <a:pPr marL="342900" indent="-342900">
              <a:buAutoNum type="arabicPeriod"/>
            </a:pPr>
            <a:endParaRPr lang="en-CA" sz="2000" dirty="0">
              <a:latin typeface="Corbel" panose="020B0503020204020204" pitchFamily="34" charset="0"/>
            </a:endParaRPr>
          </a:p>
          <a:p>
            <a:pPr marL="342900" indent="-342900">
              <a:buAutoNum type="arabicPeriod"/>
            </a:pPr>
            <a:r>
              <a:rPr lang="en-CA" sz="2000" dirty="0">
                <a:latin typeface="Corbel" panose="020B0503020204020204" pitchFamily="34" charset="0"/>
              </a:rPr>
              <a:t>What is an equitable and inclusive research and work environment (what are the</a:t>
            </a:r>
            <a:br>
              <a:rPr lang="en-CA" sz="2000" dirty="0">
                <a:latin typeface="Corbel" panose="020B0503020204020204" pitchFamily="34" charset="0"/>
              </a:rPr>
            </a:br>
            <a:r>
              <a:rPr lang="en-CA" sz="2000" dirty="0">
                <a:latin typeface="Corbel" panose="020B0503020204020204" pitchFamily="34" charset="0"/>
              </a:rPr>
              <a:t>issues/problems and benefits)? What measures can be taken to ensure this is</a:t>
            </a:r>
            <a:br>
              <a:rPr lang="en-CA" sz="2000" dirty="0">
                <a:latin typeface="Corbel" panose="020B0503020204020204" pitchFamily="34" charset="0"/>
              </a:rPr>
            </a:br>
            <a:r>
              <a:rPr lang="en-CA" sz="2000" dirty="0">
                <a:latin typeface="Corbel" panose="020B0503020204020204" pitchFamily="34" charset="0"/>
              </a:rPr>
              <a:t>achieved?</a:t>
            </a:r>
          </a:p>
          <a:p>
            <a:pPr marL="342900" indent="-342900">
              <a:buAutoNum type="arabicPeriod"/>
            </a:pPr>
            <a:endParaRPr lang="en-CA" sz="2000" dirty="0">
              <a:latin typeface="Corbel" panose="020B0503020204020204" pitchFamily="34" charset="0"/>
            </a:endParaRPr>
          </a:p>
          <a:p>
            <a:pPr marL="342900" indent="-342900">
              <a:buAutoNum type="arabicPeriod"/>
            </a:pPr>
            <a:r>
              <a:rPr lang="en-CA" sz="2000" dirty="0">
                <a:latin typeface="Corbel" panose="020B0503020204020204" pitchFamily="34" charset="0"/>
              </a:rPr>
              <a:t>How can diversity and equity be highlighted in networking and leadership training events?</a:t>
            </a:r>
            <a:endParaRPr lang="en-US" sz="2000" dirty="0">
              <a:latin typeface="Corbel" panose="020B0503020204020204" pitchFamily="34" charset="0"/>
            </a:endParaRPr>
          </a:p>
        </p:txBody>
      </p:sp>
      <p:sp>
        <p:nvSpPr>
          <p:cNvPr id="10" name="Title 6">
            <a:extLst>
              <a:ext uri="{FF2B5EF4-FFF2-40B4-BE49-F238E27FC236}">
                <a16:creationId xmlns:a16="http://schemas.microsoft.com/office/drawing/2014/main" id="{CC702F71-5144-5C4F-948E-6E9F70BEB8ED}"/>
              </a:ext>
            </a:extLst>
          </p:cNvPr>
          <p:cNvSpPr>
            <a:spLocks noGrp="1"/>
          </p:cNvSpPr>
          <p:nvPr>
            <p:ph type="title"/>
          </p:nvPr>
        </p:nvSpPr>
        <p:spPr>
          <a:xfrm>
            <a:off x="707571" y="37174"/>
            <a:ext cx="10515600" cy="1325563"/>
          </a:xfrm>
        </p:spPr>
        <p:txBody>
          <a:bodyPr>
            <a:normAutofit/>
          </a:bodyPr>
          <a:lstStyle/>
          <a:p>
            <a:pPr algn="ctr"/>
            <a:r>
              <a:rPr lang="en-US" b="1" dirty="0">
                <a:latin typeface="Corbel" panose="020B0503020204020204" pitchFamily="34" charset="0"/>
              </a:rPr>
              <a:t>NSERC Discovery Grant recommended resources</a:t>
            </a:r>
          </a:p>
        </p:txBody>
      </p:sp>
    </p:spTree>
    <p:extLst>
      <p:ext uri="{BB962C8B-B14F-4D97-AF65-F5344CB8AC3E}">
        <p14:creationId xmlns:p14="http://schemas.microsoft.com/office/powerpoint/2010/main" val="3970913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A7ACC0-A573-A54B-8B8D-1DA8B23BC84A}"/>
              </a:ext>
            </a:extLst>
          </p:cNvPr>
          <p:cNvPicPr>
            <a:picLocks noChangeAspect="1"/>
          </p:cNvPicPr>
          <p:nvPr/>
        </p:nvPicPr>
        <p:blipFill>
          <a:blip r:embed="rId2"/>
          <a:stretch>
            <a:fillRect/>
          </a:stretch>
        </p:blipFill>
        <p:spPr>
          <a:xfrm>
            <a:off x="0" y="501633"/>
            <a:ext cx="12192000" cy="5854734"/>
          </a:xfrm>
          <a:prstGeom prst="rect">
            <a:avLst/>
          </a:prstGeom>
        </p:spPr>
      </p:pic>
    </p:spTree>
    <p:extLst>
      <p:ext uri="{BB962C8B-B14F-4D97-AF65-F5344CB8AC3E}">
        <p14:creationId xmlns:p14="http://schemas.microsoft.com/office/powerpoint/2010/main" val="587202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F8CAB-3D95-B04F-9357-ABDF908BDDB8}"/>
              </a:ext>
            </a:extLst>
          </p:cNvPr>
          <p:cNvSpPr>
            <a:spLocks noGrp="1"/>
          </p:cNvSpPr>
          <p:nvPr>
            <p:ph type="title"/>
          </p:nvPr>
        </p:nvSpPr>
        <p:spPr>
          <a:xfrm>
            <a:off x="838200" y="76235"/>
            <a:ext cx="10515600" cy="1325563"/>
          </a:xfrm>
        </p:spPr>
        <p:txBody>
          <a:bodyPr/>
          <a:lstStyle/>
          <a:p>
            <a:r>
              <a:rPr lang="en-US" b="1" dirty="0">
                <a:latin typeface="Corbel" panose="020B0503020204020204" pitchFamily="34" charset="0"/>
              </a:rPr>
              <a:t>Decolonize your syllabus/HQP training</a:t>
            </a:r>
          </a:p>
        </p:txBody>
      </p:sp>
      <p:pic>
        <p:nvPicPr>
          <p:cNvPr id="2050" name="Picture 2" descr="Indigenous Statistics: A Quantitative Research Methodology : Walter,  Maggie, Andersen, Chris: Books">
            <a:extLst>
              <a:ext uri="{FF2B5EF4-FFF2-40B4-BE49-F238E27FC236}">
                <a16:creationId xmlns:a16="http://schemas.microsoft.com/office/drawing/2014/main" id="{3742A45A-6FB1-CE45-B617-B07253EAD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34" y="1365726"/>
            <a:ext cx="1656789" cy="24851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ience and an African Logic: Verran, Helen: 9780226853918: Logic: Amazon  Canada">
            <a:extLst>
              <a:ext uri="{FF2B5EF4-FFF2-40B4-BE49-F238E27FC236}">
                <a16:creationId xmlns:a16="http://schemas.microsoft.com/office/drawing/2014/main" id="{77FEA932-4DCA-D248-B4EE-5A5723F38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33" y="4209038"/>
            <a:ext cx="1656789" cy="24826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101C1F2-F39E-1E45-AC55-F63D9CA4C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118" y="1407727"/>
            <a:ext cx="2794000" cy="1866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29CAF5-D1E2-CF45-A8A5-A19A4241F9A5}"/>
              </a:ext>
            </a:extLst>
          </p:cNvPr>
          <p:cNvSpPr txBox="1"/>
          <p:nvPr/>
        </p:nvSpPr>
        <p:spPr>
          <a:xfrm>
            <a:off x="2219643" y="3429000"/>
            <a:ext cx="5095790" cy="2585323"/>
          </a:xfrm>
          <a:prstGeom prst="rect">
            <a:avLst/>
          </a:prstGeom>
          <a:noFill/>
        </p:spPr>
        <p:txBody>
          <a:bodyPr wrap="square">
            <a:spAutoFit/>
          </a:bodyPr>
          <a:lstStyle/>
          <a:p>
            <a:r>
              <a:rPr lang="en-CA" b="1" dirty="0">
                <a:latin typeface="Corbel" panose="020B0503020204020204" pitchFamily="34" charset="0"/>
              </a:rPr>
              <a:t>Ross Ihaka </a:t>
            </a:r>
            <a:r>
              <a:rPr lang="en-CA" dirty="0">
                <a:latin typeface="Corbel" panose="020B0503020204020204" pitchFamily="34" charset="0"/>
              </a:rPr>
              <a:t>Alongside </a:t>
            </a:r>
            <a:r>
              <a:rPr lang="en-CA" dirty="0">
                <a:latin typeface="Corbel" panose="020B0503020204020204" pitchFamily="34" charset="0"/>
                <a:hlinkClick r:id="rId5" tooltip="Robert Gentleman (statistician)"/>
              </a:rPr>
              <a:t>Robert Gentleman</a:t>
            </a:r>
            <a:r>
              <a:rPr lang="en-CA" dirty="0">
                <a:latin typeface="Corbel" panose="020B0503020204020204" pitchFamily="34" charset="0"/>
              </a:rPr>
              <a:t>, he is one of the creators of the </a:t>
            </a:r>
            <a:r>
              <a:rPr lang="en-CA" dirty="0">
                <a:latin typeface="Corbel" panose="020B0503020204020204" pitchFamily="34" charset="0"/>
                <a:hlinkClick r:id="rId6" tooltip="R (programming language)"/>
              </a:rPr>
              <a:t>R programming language</a:t>
            </a:r>
            <a:r>
              <a:rPr lang="en-CA" dirty="0">
                <a:latin typeface="Corbel" panose="020B0503020204020204" pitchFamily="34" charset="0"/>
              </a:rPr>
              <a:t>.</a:t>
            </a:r>
            <a:r>
              <a:rPr lang="en-CA" baseline="30000" dirty="0">
                <a:latin typeface="Corbel" panose="020B0503020204020204" pitchFamily="34" charset="0"/>
                <a:hlinkClick r:id="rId7"/>
              </a:rPr>
              <a:t>[4]</a:t>
            </a:r>
            <a:r>
              <a:rPr lang="en-CA" baseline="30000" dirty="0">
                <a:latin typeface="Corbel" panose="020B0503020204020204" pitchFamily="34" charset="0"/>
                <a:hlinkClick r:id="rId8"/>
              </a:rPr>
              <a:t>[5]</a:t>
            </a:r>
            <a:r>
              <a:rPr lang="en-CA" baseline="30000" dirty="0">
                <a:latin typeface="Corbel" panose="020B0503020204020204" pitchFamily="34" charset="0"/>
                <a:hlinkClick r:id="rId9"/>
              </a:rPr>
              <a:t>[6]</a:t>
            </a:r>
            <a:r>
              <a:rPr lang="en-CA" dirty="0">
                <a:latin typeface="Corbel" panose="020B0503020204020204" pitchFamily="34" charset="0"/>
              </a:rPr>
              <a:t>  His thesis was on statistical modelling for </a:t>
            </a:r>
            <a:r>
              <a:rPr lang="en-CA" dirty="0">
                <a:latin typeface="Corbel" panose="020B0503020204020204" pitchFamily="34" charset="0"/>
                <a:hlinkClick r:id="rId10" tooltip="Seismic interferometry"/>
              </a:rPr>
              <a:t>seismic interferometry</a:t>
            </a:r>
            <a:r>
              <a:rPr lang="en-CA" dirty="0">
                <a:latin typeface="Corbel" panose="020B0503020204020204" pitchFamily="34" charset="0"/>
              </a:rPr>
              <a:t> and was titled </a:t>
            </a:r>
            <a:r>
              <a:rPr lang="en-CA" dirty="0">
                <a:latin typeface="Corbel" panose="020B0503020204020204" pitchFamily="34" charset="0"/>
                <a:hlinkClick r:id="rId11" tooltip="Rūaumoko"/>
              </a:rPr>
              <a:t>Rūaumoko</a:t>
            </a:r>
            <a:r>
              <a:rPr lang="en-CA" dirty="0">
                <a:latin typeface="Corbel" panose="020B0503020204020204" pitchFamily="34" charset="0"/>
              </a:rPr>
              <a:t>, after the god of earthquakes, volcanoes and seasons in </a:t>
            </a:r>
            <a:r>
              <a:rPr lang="en-CA" dirty="0">
                <a:latin typeface="Corbel" panose="020B0503020204020204" pitchFamily="34" charset="0"/>
                <a:hlinkClick r:id="rId12"/>
              </a:rPr>
              <a:t>Māori mythology</a:t>
            </a:r>
            <a:endParaRPr lang="en-CA" dirty="0">
              <a:latin typeface="Corbel" panose="020B0503020204020204" pitchFamily="34" charset="0"/>
            </a:endParaRPr>
          </a:p>
          <a:p>
            <a:endParaRPr lang="en-CA" dirty="0">
              <a:latin typeface="Corbel" panose="020B0503020204020204" pitchFamily="34" charset="0"/>
            </a:endParaRPr>
          </a:p>
          <a:p>
            <a:r>
              <a:rPr lang="en-CA" dirty="0">
                <a:latin typeface="Corbel" panose="020B0503020204020204" pitchFamily="34" charset="0"/>
              </a:rPr>
              <a:t>Ihaka is of </a:t>
            </a:r>
            <a:r>
              <a:rPr lang="en-CA" dirty="0">
                <a:latin typeface="Corbel" panose="020B0503020204020204" pitchFamily="34" charset="0"/>
                <a:hlinkClick r:id="rId13" tooltip="Ngāti Kahungunu"/>
              </a:rPr>
              <a:t>Ngāti Kahungunu</a:t>
            </a:r>
            <a:r>
              <a:rPr lang="en-CA" dirty="0">
                <a:latin typeface="Corbel" panose="020B0503020204020204" pitchFamily="34" charset="0"/>
              </a:rPr>
              <a:t>, </a:t>
            </a:r>
            <a:r>
              <a:rPr lang="en-CA" dirty="0">
                <a:latin typeface="Corbel" panose="020B0503020204020204" pitchFamily="34" charset="0"/>
                <a:hlinkClick r:id="rId14" tooltip="Rangitāne"/>
              </a:rPr>
              <a:t>Rangitāne</a:t>
            </a:r>
            <a:r>
              <a:rPr lang="en-CA" dirty="0">
                <a:latin typeface="Corbel" panose="020B0503020204020204" pitchFamily="34" charset="0"/>
              </a:rPr>
              <a:t> and </a:t>
            </a:r>
            <a:r>
              <a:rPr lang="en-CA" dirty="0">
                <a:latin typeface="Corbel" panose="020B0503020204020204" pitchFamily="34" charset="0"/>
                <a:hlinkClick r:id="rId15" tooltip="Pākehā"/>
              </a:rPr>
              <a:t>Ngati Pākehā</a:t>
            </a:r>
            <a:r>
              <a:rPr lang="en-CA" dirty="0">
                <a:latin typeface="Corbel" panose="020B0503020204020204" pitchFamily="34" charset="0"/>
              </a:rPr>
              <a:t> (New Zealand European) descent.</a:t>
            </a:r>
            <a:endParaRPr lang="en-US" dirty="0">
              <a:latin typeface="Corbel" panose="020B0503020204020204" pitchFamily="34" charset="0"/>
            </a:endParaRPr>
          </a:p>
        </p:txBody>
      </p:sp>
      <p:sp>
        <p:nvSpPr>
          <p:cNvPr id="10" name="TextBox 9">
            <a:extLst>
              <a:ext uri="{FF2B5EF4-FFF2-40B4-BE49-F238E27FC236}">
                <a16:creationId xmlns:a16="http://schemas.microsoft.com/office/drawing/2014/main" id="{D7240E8F-FA8A-2149-B931-FF3E9BB3145F}"/>
              </a:ext>
            </a:extLst>
          </p:cNvPr>
          <p:cNvSpPr txBox="1"/>
          <p:nvPr/>
        </p:nvSpPr>
        <p:spPr>
          <a:xfrm>
            <a:off x="2219643" y="6158977"/>
            <a:ext cx="4313711" cy="369332"/>
          </a:xfrm>
          <a:prstGeom prst="rect">
            <a:avLst/>
          </a:prstGeom>
          <a:noFill/>
        </p:spPr>
        <p:txBody>
          <a:bodyPr wrap="square">
            <a:spAutoFit/>
          </a:bodyPr>
          <a:lstStyle/>
          <a:p>
            <a:r>
              <a:rPr lang="en-US" dirty="0">
                <a:latin typeface="Corbel" panose="020B0503020204020204" pitchFamily="34" charset="0"/>
              </a:rPr>
              <a:t>https://</a:t>
            </a:r>
            <a:r>
              <a:rPr lang="en-US" dirty="0" err="1">
                <a:latin typeface="Corbel" panose="020B0503020204020204" pitchFamily="34" charset="0"/>
              </a:rPr>
              <a:t>en.wikipedia.org</a:t>
            </a:r>
            <a:r>
              <a:rPr lang="en-US" dirty="0">
                <a:latin typeface="Corbel" panose="020B0503020204020204" pitchFamily="34" charset="0"/>
              </a:rPr>
              <a:t>/wiki/</a:t>
            </a:r>
            <a:r>
              <a:rPr lang="en-US" dirty="0" err="1">
                <a:latin typeface="Corbel" panose="020B0503020204020204" pitchFamily="34" charset="0"/>
              </a:rPr>
              <a:t>Ross_Ihaka</a:t>
            </a:r>
            <a:endParaRPr lang="en-US" dirty="0">
              <a:latin typeface="Corbel" panose="020B0503020204020204" pitchFamily="34" charset="0"/>
            </a:endParaRPr>
          </a:p>
        </p:txBody>
      </p:sp>
      <p:sp>
        <p:nvSpPr>
          <p:cNvPr id="9" name="TextBox 8">
            <a:extLst>
              <a:ext uri="{FF2B5EF4-FFF2-40B4-BE49-F238E27FC236}">
                <a16:creationId xmlns:a16="http://schemas.microsoft.com/office/drawing/2014/main" id="{B2BAB086-23AB-A24F-987B-F2B9D598667D}"/>
              </a:ext>
            </a:extLst>
          </p:cNvPr>
          <p:cNvSpPr txBox="1"/>
          <p:nvPr/>
        </p:nvSpPr>
        <p:spPr>
          <a:xfrm>
            <a:off x="5827763" y="1556171"/>
            <a:ext cx="5095790" cy="646331"/>
          </a:xfrm>
          <a:prstGeom prst="rect">
            <a:avLst/>
          </a:prstGeom>
          <a:noFill/>
        </p:spPr>
        <p:txBody>
          <a:bodyPr wrap="square">
            <a:spAutoFit/>
          </a:bodyPr>
          <a:lstStyle/>
          <a:p>
            <a:r>
              <a:rPr lang="en-CA" dirty="0">
                <a:latin typeface="Corbel" panose="020B0503020204020204" pitchFamily="34" charset="0"/>
              </a:rPr>
              <a:t>Require historical essays highlighting less known contributions by under-represented groups</a:t>
            </a:r>
            <a:endParaRPr lang="en-US" dirty="0">
              <a:latin typeface="Corbel" panose="020B0503020204020204" pitchFamily="34" charset="0"/>
            </a:endParaRPr>
          </a:p>
        </p:txBody>
      </p:sp>
    </p:spTree>
    <p:extLst>
      <p:ext uri="{BB962C8B-B14F-4D97-AF65-F5344CB8AC3E}">
        <p14:creationId xmlns:p14="http://schemas.microsoft.com/office/powerpoint/2010/main" val="187936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umbnail">
            <a:extLst>
              <a:ext uri="{FF2B5EF4-FFF2-40B4-BE49-F238E27FC236}">
                <a16:creationId xmlns:a16="http://schemas.microsoft.com/office/drawing/2014/main" id="{886D9C4D-F3E3-964A-A387-AE528F2E3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600200"/>
            <a:ext cx="4064000" cy="525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5FEFD7-197D-9A4D-A598-50869BB4B623}"/>
              </a:ext>
            </a:extLst>
          </p:cNvPr>
          <p:cNvPicPr>
            <a:picLocks noChangeAspect="1"/>
          </p:cNvPicPr>
          <p:nvPr/>
        </p:nvPicPr>
        <p:blipFill>
          <a:blip r:embed="rId3"/>
          <a:stretch>
            <a:fillRect/>
          </a:stretch>
        </p:blipFill>
        <p:spPr>
          <a:xfrm>
            <a:off x="1955141" y="135084"/>
            <a:ext cx="7569200" cy="1333500"/>
          </a:xfrm>
          <a:prstGeom prst="rect">
            <a:avLst/>
          </a:prstGeom>
        </p:spPr>
      </p:pic>
    </p:spTree>
    <p:extLst>
      <p:ext uri="{BB962C8B-B14F-4D97-AF65-F5344CB8AC3E}">
        <p14:creationId xmlns:p14="http://schemas.microsoft.com/office/powerpoint/2010/main" val="2636912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Gender bias in science</a:t>
            </a:r>
          </a:p>
        </p:txBody>
      </p:sp>
      <p:sp>
        <p:nvSpPr>
          <p:cNvPr id="2" name="TextBox 1">
            <a:extLst>
              <a:ext uri="{FF2B5EF4-FFF2-40B4-BE49-F238E27FC236}">
                <a16:creationId xmlns:a16="http://schemas.microsoft.com/office/drawing/2014/main" id="{3617E397-42D5-BB46-BA66-9DFED9D6961E}"/>
              </a:ext>
            </a:extLst>
          </p:cNvPr>
          <p:cNvSpPr txBox="1"/>
          <p:nvPr/>
        </p:nvSpPr>
        <p:spPr>
          <a:xfrm>
            <a:off x="1084171" y="1690688"/>
            <a:ext cx="105156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orbel" panose="020B0503020204020204" pitchFamily="34" charset="0"/>
              </a:rPr>
              <a:t>We can’t afford to lose 50% of the best people [1:14:34]</a:t>
            </a:r>
          </a:p>
          <a:p>
            <a:pPr marL="285750" indent="-285750">
              <a:buFont typeface="Arial" panose="020B0604020202020204" pitchFamily="34" charset="0"/>
              <a:buChar char="•"/>
            </a:pPr>
            <a:r>
              <a:rPr lang="en-US" sz="2800" dirty="0">
                <a:latin typeface="Corbel" panose="020B0503020204020204" pitchFamily="34" charset="0"/>
              </a:rPr>
              <a:t>Our implicit biases associate men and science [50:35]</a:t>
            </a:r>
          </a:p>
          <a:p>
            <a:pPr marL="285750" indent="-285750">
              <a:buFont typeface="Arial" panose="020B0604020202020204" pitchFamily="34" charset="0"/>
              <a:buChar char="•"/>
            </a:pPr>
            <a:r>
              <a:rPr lang="en-US" sz="2800" dirty="0">
                <a:latin typeface="Corbel" panose="020B0503020204020204" pitchFamily="34" charset="0"/>
              </a:rPr>
              <a:t>Most common forms of sexual harassment are not sexual advances [17:58]</a:t>
            </a:r>
          </a:p>
          <a:p>
            <a:pPr marL="285750" indent="-285750">
              <a:buFont typeface="Arial" panose="020B0604020202020204" pitchFamily="34" charset="0"/>
              <a:buChar char="•"/>
            </a:pPr>
            <a:r>
              <a:rPr lang="en-US" sz="2800" dirty="0">
                <a:latin typeface="Corbel" panose="020B0503020204020204" pitchFamily="34" charset="0"/>
              </a:rPr>
              <a:t>Change is slowed by gaslighting &amp; isolation [38:47]</a:t>
            </a:r>
          </a:p>
          <a:p>
            <a:pPr marL="285750" indent="-285750">
              <a:buFont typeface="Arial" panose="020B0604020202020204" pitchFamily="34" charset="0"/>
              <a:buChar char="•"/>
            </a:pPr>
            <a:r>
              <a:rPr lang="en-US" sz="2800" dirty="0">
                <a:latin typeface="Corbel" panose="020B0503020204020204" pitchFamily="34" charset="0"/>
              </a:rPr>
              <a:t>Advocacy efforts from necessity rather than choice [1:29:54]</a:t>
            </a:r>
          </a:p>
          <a:p>
            <a:pPr marL="285750" indent="-285750">
              <a:buFont typeface="Arial" panose="020B0604020202020204" pitchFamily="34" charset="0"/>
              <a:buChar char="•"/>
            </a:pPr>
            <a:r>
              <a:rPr lang="en-US" sz="2800" dirty="0">
                <a:latin typeface="Corbel" panose="020B0503020204020204" pitchFamily="34" charset="0"/>
              </a:rPr>
              <a:t>Women who speak up leave academia [1:02:29]</a:t>
            </a:r>
          </a:p>
        </p:txBody>
      </p:sp>
      <p:pic>
        <p:nvPicPr>
          <p:cNvPr id="5" name="Picture 4">
            <a:extLst>
              <a:ext uri="{FF2B5EF4-FFF2-40B4-BE49-F238E27FC236}">
                <a16:creationId xmlns:a16="http://schemas.microsoft.com/office/drawing/2014/main" id="{9F368B06-E369-8643-8CC7-080913713CCF}"/>
              </a:ext>
            </a:extLst>
          </p:cNvPr>
          <p:cNvPicPr>
            <a:picLocks noChangeAspect="1"/>
          </p:cNvPicPr>
          <p:nvPr/>
        </p:nvPicPr>
        <p:blipFill>
          <a:blip r:embed="rId2"/>
          <a:stretch>
            <a:fillRect/>
          </a:stretch>
        </p:blipFill>
        <p:spPr>
          <a:xfrm>
            <a:off x="2794217" y="5007194"/>
            <a:ext cx="2844800" cy="1701800"/>
          </a:xfrm>
          <a:prstGeom prst="rect">
            <a:avLst/>
          </a:prstGeom>
        </p:spPr>
      </p:pic>
      <p:pic>
        <p:nvPicPr>
          <p:cNvPr id="8" name="Picture 7">
            <a:extLst>
              <a:ext uri="{FF2B5EF4-FFF2-40B4-BE49-F238E27FC236}">
                <a16:creationId xmlns:a16="http://schemas.microsoft.com/office/drawing/2014/main" id="{5F159E9E-9C20-7B4C-895C-4F00298D4702}"/>
              </a:ext>
            </a:extLst>
          </p:cNvPr>
          <p:cNvPicPr>
            <a:picLocks noChangeAspect="1"/>
          </p:cNvPicPr>
          <p:nvPr/>
        </p:nvPicPr>
        <p:blipFill>
          <a:blip r:embed="rId3"/>
          <a:stretch>
            <a:fillRect/>
          </a:stretch>
        </p:blipFill>
        <p:spPr>
          <a:xfrm>
            <a:off x="1084171" y="6124794"/>
            <a:ext cx="1447800" cy="584200"/>
          </a:xfrm>
          <a:prstGeom prst="rect">
            <a:avLst/>
          </a:prstGeom>
        </p:spPr>
      </p:pic>
    </p:spTree>
    <p:extLst>
      <p:ext uri="{BB962C8B-B14F-4D97-AF65-F5344CB8AC3E}">
        <p14:creationId xmlns:p14="http://schemas.microsoft.com/office/powerpoint/2010/main" val="3175913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245B4F-A46C-3047-BDF5-BA0E36C94BD2}"/>
              </a:ext>
            </a:extLst>
          </p:cNvPr>
          <p:cNvSpPr txBox="1"/>
          <p:nvPr/>
        </p:nvSpPr>
        <p:spPr>
          <a:xfrm>
            <a:off x="2212668" y="1780474"/>
            <a:ext cx="6833602" cy="4154984"/>
          </a:xfrm>
          <a:prstGeom prst="rect">
            <a:avLst/>
          </a:prstGeom>
          <a:noFill/>
        </p:spPr>
        <p:txBody>
          <a:bodyPr wrap="none" rtlCol="0">
            <a:spAutoFit/>
          </a:bodyPr>
          <a:lstStyle/>
          <a:p>
            <a:pPr marL="342900" indent="-342900">
              <a:buFont typeface="+mj-lt"/>
              <a:buAutoNum type="arabicPeriod"/>
            </a:pPr>
            <a:r>
              <a:rPr lang="en-US" sz="4400" dirty="0">
                <a:latin typeface="Corbel" panose="020B0503020204020204" pitchFamily="34" charset="0"/>
              </a:rPr>
              <a:t>Break with convention</a:t>
            </a:r>
          </a:p>
          <a:p>
            <a:pPr marL="342900" indent="-342900">
              <a:buFont typeface="+mj-lt"/>
              <a:buAutoNum type="arabicPeriod"/>
            </a:pPr>
            <a:r>
              <a:rPr lang="en-US" sz="4400" dirty="0">
                <a:latin typeface="Corbel" panose="020B0503020204020204" pitchFamily="34" charset="0"/>
              </a:rPr>
              <a:t>Science must adapt</a:t>
            </a:r>
          </a:p>
          <a:p>
            <a:pPr marL="342900" indent="-342900">
              <a:buFont typeface="+mj-lt"/>
              <a:buAutoNum type="arabicPeriod"/>
            </a:pPr>
            <a:r>
              <a:rPr lang="en-US" sz="4400" dirty="0">
                <a:latin typeface="Corbel" panose="020B0503020204020204" pitchFamily="34" charset="0"/>
              </a:rPr>
              <a:t>Be inclusive by including</a:t>
            </a:r>
          </a:p>
          <a:p>
            <a:pPr marL="342900" indent="-342900">
              <a:buFont typeface="+mj-lt"/>
              <a:buAutoNum type="arabicPeriod"/>
            </a:pPr>
            <a:r>
              <a:rPr lang="en-US" sz="4400" dirty="0">
                <a:latin typeface="Corbel" panose="020B0503020204020204" pitchFamily="34" charset="0"/>
              </a:rPr>
              <a:t>Practice pronouns</a:t>
            </a:r>
          </a:p>
          <a:p>
            <a:pPr marL="342900" indent="-342900">
              <a:buFont typeface="+mj-lt"/>
              <a:buAutoNum type="arabicPeriod"/>
            </a:pPr>
            <a:r>
              <a:rPr lang="en-US" sz="4400" dirty="0">
                <a:latin typeface="Corbel" panose="020B0503020204020204" pitchFamily="34" charset="0"/>
              </a:rPr>
              <a:t>Create a support network</a:t>
            </a:r>
          </a:p>
          <a:p>
            <a:pPr marL="342900" indent="-342900">
              <a:buFont typeface="+mj-lt"/>
              <a:buAutoNum type="arabicPeriod"/>
            </a:pPr>
            <a:r>
              <a:rPr lang="en-US" sz="4400" dirty="0">
                <a:latin typeface="Corbel" panose="020B0503020204020204" pitchFamily="34" charset="0"/>
              </a:rPr>
              <a:t>We need more role models</a:t>
            </a:r>
          </a:p>
        </p:txBody>
      </p:sp>
      <p:sp>
        <p:nvSpPr>
          <p:cNvPr id="6" name="Title 1">
            <a:extLst>
              <a:ext uri="{FF2B5EF4-FFF2-40B4-BE49-F238E27FC236}">
                <a16:creationId xmlns:a16="http://schemas.microsoft.com/office/drawing/2014/main" id="{B17D1CF5-0D39-0643-9553-4860F01F7F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LGBT+</a:t>
            </a:r>
          </a:p>
        </p:txBody>
      </p:sp>
      <p:sp>
        <p:nvSpPr>
          <p:cNvPr id="7" name="TextBox 6">
            <a:extLst>
              <a:ext uri="{FF2B5EF4-FFF2-40B4-BE49-F238E27FC236}">
                <a16:creationId xmlns:a16="http://schemas.microsoft.com/office/drawing/2014/main" id="{202FCB42-033C-EA43-B8B0-D01749ADA7FF}"/>
              </a:ext>
            </a:extLst>
          </p:cNvPr>
          <p:cNvSpPr txBox="1"/>
          <p:nvPr/>
        </p:nvSpPr>
        <p:spPr>
          <a:xfrm>
            <a:off x="838200" y="6212443"/>
            <a:ext cx="9563100" cy="646331"/>
          </a:xfrm>
          <a:prstGeom prst="rect">
            <a:avLst/>
          </a:prstGeom>
          <a:noFill/>
        </p:spPr>
        <p:txBody>
          <a:bodyPr wrap="square">
            <a:spAutoFit/>
          </a:bodyPr>
          <a:lstStyle/>
          <a:p>
            <a:r>
              <a:rPr lang="en-CA" b="1" dirty="0"/>
              <a:t>How LGBT+ scientists would like to be included and welcomed in STEM workplaces</a:t>
            </a:r>
          </a:p>
          <a:p>
            <a:r>
              <a:rPr lang="en-US" dirty="0"/>
              <a:t>https://</a:t>
            </a:r>
            <a:r>
              <a:rPr lang="en-US" dirty="0" err="1"/>
              <a:t>www.nature.com</a:t>
            </a:r>
            <a:r>
              <a:rPr lang="en-US" dirty="0"/>
              <a:t>/articles/d41586-020-02949-3</a:t>
            </a:r>
          </a:p>
        </p:txBody>
      </p:sp>
    </p:spTree>
    <p:extLst>
      <p:ext uri="{BB962C8B-B14F-4D97-AF65-F5344CB8AC3E}">
        <p14:creationId xmlns:p14="http://schemas.microsoft.com/office/powerpoint/2010/main" val="4233945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t>LGBT+</a:t>
            </a:r>
          </a:p>
        </p:txBody>
      </p:sp>
      <p:sp>
        <p:nvSpPr>
          <p:cNvPr id="5" name="TextBox 4">
            <a:extLst>
              <a:ext uri="{FF2B5EF4-FFF2-40B4-BE49-F238E27FC236}">
                <a16:creationId xmlns:a16="http://schemas.microsoft.com/office/drawing/2014/main" id="{55B3E99C-8121-DA4D-B4C6-D5E2EAA1903D}"/>
              </a:ext>
            </a:extLst>
          </p:cNvPr>
          <p:cNvSpPr txBox="1"/>
          <p:nvPr/>
        </p:nvSpPr>
        <p:spPr>
          <a:xfrm>
            <a:off x="838200" y="1690688"/>
            <a:ext cx="10223500" cy="4031873"/>
          </a:xfrm>
          <a:prstGeom prst="rect">
            <a:avLst/>
          </a:prstGeom>
          <a:noFill/>
        </p:spPr>
        <p:txBody>
          <a:bodyPr wrap="square" rtlCol="0">
            <a:spAutoFit/>
          </a:bodyPr>
          <a:lstStyle/>
          <a:p>
            <a:r>
              <a:rPr lang="en-CA" sz="3200" dirty="0"/>
              <a:t>Feel invisible: cloaking an important part of their identity at work can have dangerous consequences for mental health and career advancement</a:t>
            </a:r>
          </a:p>
          <a:p>
            <a:endParaRPr lang="en-CA" sz="3200" dirty="0"/>
          </a:p>
          <a:p>
            <a:r>
              <a:rPr lang="en-CA" sz="3200" dirty="0"/>
              <a:t>30% of LGBT+ scientists and half of transgender scientists said that they had considered leaving their workplace because of an unfriendly or hostile climate or because of discrimination</a:t>
            </a:r>
          </a:p>
        </p:txBody>
      </p:sp>
    </p:spTree>
    <p:extLst>
      <p:ext uri="{BB962C8B-B14F-4D97-AF65-F5344CB8AC3E}">
        <p14:creationId xmlns:p14="http://schemas.microsoft.com/office/powerpoint/2010/main" val="360586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B490FD-3944-3342-92A9-DE5A39619074}"/>
              </a:ext>
            </a:extLst>
          </p:cNvPr>
          <p:cNvSpPr txBox="1"/>
          <p:nvPr/>
        </p:nvSpPr>
        <p:spPr>
          <a:xfrm>
            <a:off x="1409700" y="2176274"/>
            <a:ext cx="9771742" cy="4031873"/>
          </a:xfrm>
          <a:prstGeom prst="rect">
            <a:avLst/>
          </a:prstGeom>
          <a:noFill/>
        </p:spPr>
        <p:txBody>
          <a:bodyPr wrap="square">
            <a:spAutoFit/>
          </a:bodyPr>
          <a:lstStyle/>
          <a:p>
            <a:r>
              <a:rPr lang="en-CA" sz="3200" dirty="0">
                <a:latin typeface="Corbel" panose="020B0503020204020204" pitchFamily="34" charset="0"/>
              </a:rPr>
              <a:t>For example, when I asked questions to engage my classes, some students complained to the dean’s office that I did not know the material. They thought I was asking them questions because I needed their help solving the equations. I wish the school had expressed more confidence in my qualifications — why they hired me in the first place — when they addressed the students’ concerns –</a:t>
            </a:r>
            <a:r>
              <a:rPr lang="en-CA" sz="3200" b="1" dirty="0">
                <a:latin typeface="Corbel" panose="020B0503020204020204" pitchFamily="34" charset="0"/>
              </a:rPr>
              <a:t> </a:t>
            </a:r>
            <a:r>
              <a:rPr lang="en-CA" sz="3200" b="1" dirty="0" err="1">
                <a:latin typeface="Corbel" panose="020B0503020204020204" pitchFamily="34" charset="0"/>
              </a:rPr>
              <a:t>Hontas</a:t>
            </a:r>
            <a:r>
              <a:rPr lang="en-CA" sz="3200" b="1" dirty="0">
                <a:latin typeface="Corbel" panose="020B0503020204020204" pitchFamily="34" charset="0"/>
              </a:rPr>
              <a:t> Farmer</a:t>
            </a:r>
            <a:endParaRPr lang="en-US" sz="3200" b="1" dirty="0">
              <a:latin typeface="Corbel" panose="020B0503020204020204" pitchFamily="34" charset="0"/>
            </a:endParaRPr>
          </a:p>
        </p:txBody>
      </p:sp>
      <p:sp>
        <p:nvSpPr>
          <p:cNvPr id="6" name="Title 1">
            <a:extLst>
              <a:ext uri="{FF2B5EF4-FFF2-40B4-BE49-F238E27FC236}">
                <a16:creationId xmlns:a16="http://schemas.microsoft.com/office/drawing/2014/main" id="{2100C7DB-1ABE-5149-838B-45F8B6C1924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1. Break with convention</a:t>
            </a:r>
          </a:p>
        </p:txBody>
      </p:sp>
    </p:spTree>
    <p:extLst>
      <p:ext uri="{BB962C8B-B14F-4D97-AF65-F5344CB8AC3E}">
        <p14:creationId xmlns:p14="http://schemas.microsoft.com/office/powerpoint/2010/main" val="1927801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2. Science must adapt</a:t>
            </a:r>
          </a:p>
        </p:txBody>
      </p:sp>
      <p:sp>
        <p:nvSpPr>
          <p:cNvPr id="8" name="TextBox 7">
            <a:extLst>
              <a:ext uri="{FF2B5EF4-FFF2-40B4-BE49-F238E27FC236}">
                <a16:creationId xmlns:a16="http://schemas.microsoft.com/office/drawing/2014/main" id="{423687F7-711B-E146-91C3-2B75537DE697}"/>
              </a:ext>
            </a:extLst>
          </p:cNvPr>
          <p:cNvSpPr txBox="1"/>
          <p:nvPr/>
        </p:nvSpPr>
        <p:spPr>
          <a:xfrm>
            <a:off x="624444" y="1847946"/>
            <a:ext cx="6881256" cy="4401205"/>
          </a:xfrm>
          <a:prstGeom prst="rect">
            <a:avLst/>
          </a:prstGeom>
          <a:noFill/>
        </p:spPr>
        <p:txBody>
          <a:bodyPr wrap="square">
            <a:spAutoFit/>
          </a:bodyPr>
          <a:lstStyle/>
          <a:p>
            <a:r>
              <a:rPr lang="en-CA" sz="2800" dirty="0">
                <a:latin typeface="Corbel" panose="020B0503020204020204" pitchFamily="34" charset="0"/>
              </a:rPr>
              <a:t>A professor once brought up my queerness in class as a deficit in my cognitive processing. It was so jarring, so shocking. One of my peers spoke up and said, “That is incredibly rude, disrespectful and inaccurate — and has no place here.” The tone of the class shifted dramatically and it got super quiet. The professor tried to backtrack, but was also firm in his conviction that he was right. – </a:t>
            </a:r>
            <a:r>
              <a:rPr lang="en-CA" sz="2800" b="1" dirty="0">
                <a:latin typeface="Corbel" panose="020B0503020204020204" pitchFamily="34" charset="0"/>
              </a:rPr>
              <a:t>Kaela Singleton</a:t>
            </a:r>
            <a:endParaRPr lang="en-US" sz="2800" b="1" dirty="0">
              <a:latin typeface="Corbel" panose="020B0503020204020204" pitchFamily="34" charset="0"/>
            </a:endParaRPr>
          </a:p>
        </p:txBody>
      </p:sp>
      <p:pic>
        <p:nvPicPr>
          <p:cNvPr id="3074" name="Picture 2" descr="Kaela Singleton as a graduate student prepping for an experiment in lab at Georgetown University.">
            <a:extLst>
              <a:ext uri="{FF2B5EF4-FFF2-40B4-BE49-F238E27FC236}">
                <a16:creationId xmlns:a16="http://schemas.microsoft.com/office/drawing/2014/main" id="{0ACF5198-B7ED-5A4F-B5B2-6983490FC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627" y="1847946"/>
            <a:ext cx="3822052" cy="286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657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3. Be inclusive by including</a:t>
            </a:r>
          </a:p>
        </p:txBody>
      </p:sp>
      <p:sp>
        <p:nvSpPr>
          <p:cNvPr id="10" name="TextBox 9">
            <a:extLst>
              <a:ext uri="{FF2B5EF4-FFF2-40B4-BE49-F238E27FC236}">
                <a16:creationId xmlns:a16="http://schemas.microsoft.com/office/drawing/2014/main" id="{E240A38A-1F2C-2643-A5C2-D2D3AD57BAC5}"/>
              </a:ext>
            </a:extLst>
          </p:cNvPr>
          <p:cNvSpPr txBox="1"/>
          <p:nvPr/>
        </p:nvSpPr>
        <p:spPr>
          <a:xfrm>
            <a:off x="279400" y="1951672"/>
            <a:ext cx="8001000" cy="4401205"/>
          </a:xfrm>
          <a:prstGeom prst="rect">
            <a:avLst/>
          </a:prstGeom>
          <a:noFill/>
        </p:spPr>
        <p:txBody>
          <a:bodyPr wrap="square">
            <a:spAutoFit/>
          </a:bodyPr>
          <a:lstStyle/>
          <a:p>
            <a:r>
              <a:rPr lang="en-CA" sz="2800" dirty="0">
                <a:latin typeface="Corbel" panose="020B0503020204020204" pitchFamily="34" charset="0"/>
              </a:rPr>
              <a:t>I started in the field of ionic liquids soon after I’d first come out as gay in 1984. Our field’s leader then, the now-late Ken Seddon, was quite prepared to make judgements about my research, but did not allow pre-judgement or prejudice about my sexuality. He very clearly demonstrated that he respected me because of the quality of my work and that everything else was secondary. Having the field’s big-wig demonstrate that concept was very helpful. – </a:t>
            </a:r>
            <a:r>
              <a:rPr lang="en-CA" sz="2800" b="1" dirty="0">
                <a:latin typeface="Corbel" panose="020B0503020204020204" pitchFamily="34" charset="0"/>
              </a:rPr>
              <a:t>Tom </a:t>
            </a:r>
            <a:r>
              <a:rPr lang="en-CA" sz="2800" b="1" dirty="0" err="1">
                <a:latin typeface="Corbel" panose="020B0503020204020204" pitchFamily="34" charset="0"/>
              </a:rPr>
              <a:t>Whelton</a:t>
            </a:r>
            <a:endParaRPr lang="en-US" sz="2800" b="1" dirty="0">
              <a:latin typeface="Corbel" panose="020B0503020204020204" pitchFamily="34" charset="0"/>
            </a:endParaRPr>
          </a:p>
        </p:txBody>
      </p:sp>
      <p:pic>
        <p:nvPicPr>
          <p:cNvPr id="2050" name="Picture 2" descr="Micah Savin at the National Diversity Conference.">
            <a:extLst>
              <a:ext uri="{FF2B5EF4-FFF2-40B4-BE49-F238E27FC236}">
                <a16:creationId xmlns:a16="http://schemas.microsoft.com/office/drawing/2014/main" id="{99DBC8B4-B2B7-AA40-AB32-0A1F27F6D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270" y="1982249"/>
            <a:ext cx="3127330" cy="390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01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F849-FDCC-3E4D-8680-8641EF90C17F}"/>
              </a:ext>
            </a:extLst>
          </p:cNvPr>
          <p:cNvSpPr>
            <a:spLocks noGrp="1"/>
          </p:cNvSpPr>
          <p:nvPr>
            <p:ph type="title"/>
          </p:nvPr>
        </p:nvSpPr>
        <p:spPr/>
        <p:txBody>
          <a:bodyPr/>
          <a:lstStyle/>
          <a:p>
            <a:pPr algn="ctr"/>
            <a:r>
              <a:rPr lang="en-US" b="1" dirty="0">
                <a:latin typeface="Corbel" panose="020B0503020204020204" pitchFamily="34" charset="0"/>
              </a:rPr>
              <a:t>CAIMS EDIM committee</a:t>
            </a:r>
          </a:p>
        </p:txBody>
      </p:sp>
      <p:pic>
        <p:nvPicPr>
          <p:cNvPr id="7" name="Picture 6">
            <a:extLst>
              <a:ext uri="{FF2B5EF4-FFF2-40B4-BE49-F238E27FC236}">
                <a16:creationId xmlns:a16="http://schemas.microsoft.com/office/drawing/2014/main" id="{1F56AE12-42E5-BD46-9CF7-BABE41C0CFD7}"/>
              </a:ext>
            </a:extLst>
          </p:cNvPr>
          <p:cNvPicPr>
            <a:picLocks noChangeAspect="1"/>
          </p:cNvPicPr>
          <p:nvPr/>
        </p:nvPicPr>
        <p:blipFill>
          <a:blip r:embed="rId2"/>
          <a:stretch>
            <a:fillRect/>
          </a:stretch>
        </p:blipFill>
        <p:spPr>
          <a:xfrm>
            <a:off x="3265715" y="1705273"/>
            <a:ext cx="5443154" cy="5152727"/>
          </a:xfrm>
          <a:prstGeom prst="rect">
            <a:avLst/>
          </a:prstGeom>
        </p:spPr>
      </p:pic>
    </p:spTree>
    <p:extLst>
      <p:ext uri="{BB962C8B-B14F-4D97-AF65-F5344CB8AC3E}">
        <p14:creationId xmlns:p14="http://schemas.microsoft.com/office/powerpoint/2010/main" val="3033149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137061" y="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Corbel" panose="020B0503020204020204" pitchFamily="34" charset="0"/>
              </a:rPr>
              <a:t>4. Practice pronouns</a:t>
            </a:r>
          </a:p>
        </p:txBody>
      </p:sp>
      <p:sp>
        <p:nvSpPr>
          <p:cNvPr id="8" name="TextBox 7">
            <a:extLst>
              <a:ext uri="{FF2B5EF4-FFF2-40B4-BE49-F238E27FC236}">
                <a16:creationId xmlns:a16="http://schemas.microsoft.com/office/drawing/2014/main" id="{423687F7-711B-E146-91C3-2B75537DE697}"/>
              </a:ext>
            </a:extLst>
          </p:cNvPr>
          <p:cNvSpPr txBox="1"/>
          <p:nvPr/>
        </p:nvSpPr>
        <p:spPr>
          <a:xfrm>
            <a:off x="838200" y="1140440"/>
            <a:ext cx="10027722" cy="3046988"/>
          </a:xfrm>
          <a:prstGeom prst="rect">
            <a:avLst/>
          </a:prstGeom>
          <a:noFill/>
        </p:spPr>
        <p:txBody>
          <a:bodyPr wrap="square">
            <a:spAutoFit/>
          </a:bodyPr>
          <a:lstStyle/>
          <a:p>
            <a:r>
              <a:rPr lang="en-CA" sz="2400" dirty="0">
                <a:latin typeface="Corbel" panose="020B0503020204020204" pitchFamily="34" charset="0"/>
              </a:rPr>
              <a:t>Two-spirit is a culturally acknowledged third form of gender identity for Native Americans. It encapsulates various forms of sexuality and gender identity — trans, queer, non-binary — as well as the spiritual roles and presentation people can take within their tribes. Two-spirit individuals sometimes have mediating roles between men’s and women’s roles. Or they might have unique functions in cultural practices: those associated with maintaining harmony, menstruation and spirituality, such as being a shaman, or healer, or in the arts, including basket-weaving and dance.– </a:t>
            </a:r>
            <a:r>
              <a:rPr lang="en-CA" sz="2400" b="1" dirty="0">
                <a:latin typeface="Corbel" panose="020B0503020204020204" pitchFamily="34" charset="0"/>
              </a:rPr>
              <a:t>Micah </a:t>
            </a:r>
            <a:r>
              <a:rPr lang="en-CA" sz="2400" b="1" dirty="0" err="1">
                <a:latin typeface="Corbel" panose="020B0503020204020204" pitchFamily="34" charset="0"/>
              </a:rPr>
              <a:t>Savin</a:t>
            </a:r>
            <a:endParaRPr lang="en-US" sz="2400" b="1" dirty="0">
              <a:latin typeface="Corbel" panose="020B0503020204020204" pitchFamily="34" charset="0"/>
            </a:endParaRPr>
          </a:p>
        </p:txBody>
      </p:sp>
      <p:sp>
        <p:nvSpPr>
          <p:cNvPr id="9" name="TextBox 8">
            <a:extLst>
              <a:ext uri="{FF2B5EF4-FFF2-40B4-BE49-F238E27FC236}">
                <a16:creationId xmlns:a16="http://schemas.microsoft.com/office/drawing/2014/main" id="{1465593C-FDC3-DA4F-91B2-933AF5187F2B}"/>
              </a:ext>
            </a:extLst>
          </p:cNvPr>
          <p:cNvSpPr txBox="1"/>
          <p:nvPr/>
        </p:nvSpPr>
        <p:spPr>
          <a:xfrm>
            <a:off x="838200" y="5341622"/>
            <a:ext cx="10388600" cy="1200329"/>
          </a:xfrm>
          <a:prstGeom prst="rect">
            <a:avLst/>
          </a:prstGeom>
          <a:noFill/>
        </p:spPr>
        <p:txBody>
          <a:bodyPr wrap="square">
            <a:spAutoFit/>
          </a:bodyPr>
          <a:lstStyle/>
          <a:p>
            <a:r>
              <a:rPr lang="en-CA" sz="2400" dirty="0">
                <a:latin typeface="Corbel" panose="020B0503020204020204" pitchFamily="34" charset="0"/>
              </a:rPr>
              <a:t>I stopped having to waste emotional energy. I work harder now, and I’m a better teacher. I’m open with my students about my own struggles with physics and that I make mistakes.</a:t>
            </a:r>
            <a:r>
              <a:rPr lang="en-CA" sz="2400" b="1" dirty="0">
                <a:latin typeface="Corbel" panose="020B0503020204020204" pitchFamily="34" charset="0"/>
              </a:rPr>
              <a:t> - JJ Eldridge</a:t>
            </a:r>
            <a:endParaRPr lang="en-US" sz="2400" b="1" dirty="0">
              <a:latin typeface="Corbel" panose="020B0503020204020204" pitchFamily="34" charset="0"/>
            </a:endParaRPr>
          </a:p>
        </p:txBody>
      </p:sp>
      <p:sp>
        <p:nvSpPr>
          <p:cNvPr id="11" name="TextBox 10">
            <a:extLst>
              <a:ext uri="{FF2B5EF4-FFF2-40B4-BE49-F238E27FC236}">
                <a16:creationId xmlns:a16="http://schemas.microsoft.com/office/drawing/2014/main" id="{0175E966-5DCF-AA49-90D4-35EB205DFA72}"/>
              </a:ext>
            </a:extLst>
          </p:cNvPr>
          <p:cNvSpPr txBox="1"/>
          <p:nvPr/>
        </p:nvSpPr>
        <p:spPr>
          <a:xfrm>
            <a:off x="3149600" y="4441359"/>
            <a:ext cx="6096000" cy="646331"/>
          </a:xfrm>
          <a:prstGeom prst="rect">
            <a:avLst/>
          </a:prstGeom>
          <a:noFill/>
        </p:spPr>
        <p:txBody>
          <a:bodyPr wrap="square">
            <a:spAutoFit/>
          </a:bodyPr>
          <a:lstStyle/>
          <a:p>
            <a:r>
              <a:rPr lang="en-US" sz="3600" b="1" dirty="0">
                <a:latin typeface="Corbel" panose="020B0503020204020204" pitchFamily="34" charset="0"/>
              </a:rPr>
              <a:t>5. Create a support network</a:t>
            </a:r>
          </a:p>
        </p:txBody>
      </p:sp>
    </p:spTree>
    <p:extLst>
      <p:ext uri="{BB962C8B-B14F-4D97-AF65-F5344CB8AC3E}">
        <p14:creationId xmlns:p14="http://schemas.microsoft.com/office/powerpoint/2010/main" val="3620410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1130300" y="20280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6. We need more role models</a:t>
            </a:r>
          </a:p>
        </p:txBody>
      </p:sp>
      <p:sp>
        <p:nvSpPr>
          <p:cNvPr id="10" name="TextBox 9">
            <a:extLst>
              <a:ext uri="{FF2B5EF4-FFF2-40B4-BE49-F238E27FC236}">
                <a16:creationId xmlns:a16="http://schemas.microsoft.com/office/drawing/2014/main" id="{F41EAEA5-B5F6-2C43-94C8-78DD30013ED8}"/>
              </a:ext>
            </a:extLst>
          </p:cNvPr>
          <p:cNvSpPr txBox="1"/>
          <p:nvPr/>
        </p:nvSpPr>
        <p:spPr>
          <a:xfrm>
            <a:off x="353293" y="1392221"/>
            <a:ext cx="7241308" cy="5262979"/>
          </a:xfrm>
          <a:prstGeom prst="rect">
            <a:avLst/>
          </a:prstGeom>
          <a:noFill/>
        </p:spPr>
        <p:txBody>
          <a:bodyPr wrap="square">
            <a:spAutoFit/>
          </a:bodyPr>
          <a:lstStyle/>
          <a:p>
            <a:r>
              <a:rPr lang="en-CA" sz="2400" dirty="0">
                <a:latin typeface="Corbel" panose="020B0503020204020204" pitchFamily="34" charset="0"/>
              </a:rPr>
              <a:t>If another PI, student or </a:t>
            </a:r>
            <a:r>
              <a:rPr lang="en-CA" sz="2400" dirty="0" err="1">
                <a:latin typeface="Corbel" panose="020B0503020204020204" pitchFamily="34" charset="0"/>
              </a:rPr>
              <a:t>labmate</a:t>
            </a:r>
            <a:r>
              <a:rPr lang="en-CA" sz="2400" dirty="0">
                <a:latin typeface="Corbel" panose="020B0503020204020204" pitchFamily="34" charset="0"/>
              </a:rPr>
              <a:t> says something inappropriate or offensive, it is important for those in leadership positions to approach them about the situation, even if it’s uncomfortable. Ideally the person will take it as constructive feedback and not as a personal attack. This kind of scenario requires mindful deliverance, so effective communication is key. Irrespective of your role, it is essential to read the situation at hand — if a direct approach doesn’t seem like the best choice because it might throw a spotlight on the victim, then consider other avenues. Reach out to friends, colleagues or fellow LGBT+ students, or student services, for advice on how to move forward. - </a:t>
            </a:r>
            <a:r>
              <a:rPr lang="en-CA" sz="2400" b="1" dirty="0">
                <a:latin typeface="Corbel" panose="020B0503020204020204" pitchFamily="34" charset="0"/>
              </a:rPr>
              <a:t>SEAN VIDAL EDGERTON</a:t>
            </a:r>
          </a:p>
        </p:txBody>
      </p:sp>
      <p:pic>
        <p:nvPicPr>
          <p:cNvPr id="1026" name="Picture 2" descr="Sean Vidal Edgerton at Yosemite National Park where he teaches classes.">
            <a:extLst>
              <a:ext uri="{FF2B5EF4-FFF2-40B4-BE49-F238E27FC236}">
                <a16:creationId xmlns:a16="http://schemas.microsoft.com/office/drawing/2014/main" id="{1DBD15F1-688B-AC48-891D-7B1EEDAE5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610" y="1027906"/>
            <a:ext cx="3447097"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964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208209-0EE4-4544-9A1E-F32A6C3974F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orbel" panose="020B0503020204020204" pitchFamily="34" charset="0"/>
              </a:rPr>
              <a:t>Disabilities</a:t>
            </a:r>
          </a:p>
        </p:txBody>
      </p:sp>
      <p:sp>
        <p:nvSpPr>
          <p:cNvPr id="8" name="TextBox 7">
            <a:extLst>
              <a:ext uri="{FF2B5EF4-FFF2-40B4-BE49-F238E27FC236}">
                <a16:creationId xmlns:a16="http://schemas.microsoft.com/office/drawing/2014/main" id="{0C8C4B3E-3AD4-0E45-9E55-F04BA3D4809F}"/>
              </a:ext>
            </a:extLst>
          </p:cNvPr>
          <p:cNvSpPr txBox="1"/>
          <p:nvPr/>
        </p:nvSpPr>
        <p:spPr>
          <a:xfrm>
            <a:off x="838200" y="6123543"/>
            <a:ext cx="6097978" cy="369332"/>
          </a:xfrm>
          <a:prstGeom prst="rect">
            <a:avLst/>
          </a:prstGeom>
          <a:noFill/>
        </p:spPr>
        <p:txBody>
          <a:bodyPr wrap="square">
            <a:spAutoFit/>
          </a:bodyPr>
          <a:lstStyle/>
          <a:p>
            <a:r>
              <a:rPr lang="en-US" dirty="0"/>
              <a:t>https://</a:t>
            </a:r>
            <a:r>
              <a:rPr lang="en-US" dirty="0" err="1"/>
              <a:t>www.nature.com</a:t>
            </a:r>
            <a:r>
              <a:rPr lang="en-US" dirty="0"/>
              <a:t>/articles/d41586-021-02907-7</a:t>
            </a:r>
          </a:p>
        </p:txBody>
      </p:sp>
      <p:sp>
        <p:nvSpPr>
          <p:cNvPr id="9" name="TextBox 8">
            <a:extLst>
              <a:ext uri="{FF2B5EF4-FFF2-40B4-BE49-F238E27FC236}">
                <a16:creationId xmlns:a16="http://schemas.microsoft.com/office/drawing/2014/main" id="{9FDDA55B-2121-A442-A391-5D5CBBB0C2F2}"/>
              </a:ext>
            </a:extLst>
          </p:cNvPr>
          <p:cNvSpPr txBox="1"/>
          <p:nvPr/>
        </p:nvSpPr>
        <p:spPr>
          <a:xfrm>
            <a:off x="2256311" y="1905506"/>
            <a:ext cx="7454605" cy="3046988"/>
          </a:xfrm>
          <a:prstGeom prst="rect">
            <a:avLst/>
          </a:prstGeom>
          <a:noFill/>
        </p:spPr>
        <p:txBody>
          <a:bodyPr wrap="none" rtlCol="0">
            <a:spAutoFit/>
          </a:bodyPr>
          <a:lstStyle/>
          <a:p>
            <a:pPr marL="342900" indent="-342900">
              <a:buFont typeface="+mj-lt"/>
              <a:buAutoNum type="arabicPeriod"/>
            </a:pPr>
            <a:r>
              <a:rPr lang="en-US" sz="4800" dirty="0">
                <a:latin typeface="Corbel" panose="020B0503020204020204" pitchFamily="34" charset="0"/>
              </a:rPr>
              <a:t>Don’t make assumptions</a:t>
            </a:r>
          </a:p>
          <a:p>
            <a:pPr marL="342900" indent="-342900">
              <a:buFont typeface="+mj-lt"/>
              <a:buAutoNum type="arabicPeriod"/>
            </a:pPr>
            <a:r>
              <a:rPr lang="en-US" sz="4800" dirty="0">
                <a:latin typeface="Corbel" panose="020B0503020204020204" pitchFamily="34" charset="0"/>
              </a:rPr>
              <a:t>Create equity for all</a:t>
            </a:r>
          </a:p>
          <a:p>
            <a:pPr marL="342900" indent="-342900">
              <a:buFont typeface="+mj-lt"/>
              <a:buAutoNum type="arabicPeriod"/>
            </a:pPr>
            <a:r>
              <a:rPr lang="en-US" sz="4800" dirty="0">
                <a:latin typeface="Corbel" panose="020B0503020204020204" pitchFamily="34" charset="0"/>
              </a:rPr>
              <a:t>Disability isn’t a dirty word</a:t>
            </a:r>
          </a:p>
          <a:p>
            <a:pPr marL="342900" indent="-342900">
              <a:buFont typeface="+mj-lt"/>
              <a:buAutoNum type="arabicPeriod"/>
            </a:pPr>
            <a:r>
              <a:rPr lang="en-US" sz="4800" dirty="0">
                <a:latin typeface="Corbel" panose="020B0503020204020204" pitchFamily="34" charset="0"/>
              </a:rPr>
              <a:t>Just ask what we need</a:t>
            </a:r>
          </a:p>
        </p:txBody>
      </p:sp>
    </p:spTree>
    <p:extLst>
      <p:ext uri="{BB962C8B-B14F-4D97-AF65-F5344CB8AC3E}">
        <p14:creationId xmlns:p14="http://schemas.microsoft.com/office/powerpoint/2010/main" val="2782484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ara Rivera at an open incubator door where they grow cultures with controlled light and temperature.">
            <a:extLst>
              <a:ext uri="{FF2B5EF4-FFF2-40B4-BE49-F238E27FC236}">
                <a16:creationId xmlns:a16="http://schemas.microsoft.com/office/drawing/2014/main" id="{6D44D84D-B8E5-444C-91D7-6FC7F97DD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8696"/>
            <a:ext cx="4318000" cy="431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A803EF-46AE-EB40-BFCF-52B6E37E1C6C}"/>
              </a:ext>
            </a:extLst>
          </p:cNvPr>
          <p:cNvSpPr txBox="1"/>
          <p:nvPr/>
        </p:nvSpPr>
        <p:spPr>
          <a:xfrm>
            <a:off x="5543961" y="1690688"/>
            <a:ext cx="6355113" cy="3416320"/>
          </a:xfrm>
          <a:prstGeom prst="rect">
            <a:avLst/>
          </a:prstGeom>
          <a:noFill/>
        </p:spPr>
        <p:txBody>
          <a:bodyPr wrap="square">
            <a:spAutoFit/>
          </a:bodyPr>
          <a:lstStyle/>
          <a:p>
            <a:r>
              <a:rPr lang="en-CA" sz="2400" dirty="0">
                <a:latin typeface="Corbel" panose="020B0503020204020204" pitchFamily="34" charset="0"/>
              </a:rPr>
              <a:t>My current adviser is incredibly supportive of people taking time off to deal with their health. I get called out for not scheduling a holiday. Leaves of absence should be normalized. My advice to others is: you don’t know what’s going on with other people. Don’t assume someone is being lazy or doesn’t care. </a:t>
            </a:r>
          </a:p>
          <a:p>
            <a:endParaRPr lang="en-CA" sz="2400" dirty="0">
              <a:latin typeface="Corbel" panose="020B0503020204020204" pitchFamily="34" charset="0"/>
            </a:endParaRPr>
          </a:p>
          <a:p>
            <a:r>
              <a:rPr lang="en-CA" sz="2400" dirty="0">
                <a:latin typeface="Corbel" panose="020B0503020204020204" pitchFamily="34" charset="0"/>
              </a:rPr>
              <a:t>- Sara </a:t>
            </a:r>
            <a:r>
              <a:rPr lang="en-CA" sz="2400" dirty="0" err="1">
                <a:latin typeface="Corbel" panose="020B0503020204020204" pitchFamily="34" charset="0"/>
              </a:rPr>
              <a:t>Riveria</a:t>
            </a:r>
            <a:endParaRPr lang="en-US" sz="2400" dirty="0">
              <a:latin typeface="Corbel" panose="020B0503020204020204" pitchFamily="34" charset="0"/>
            </a:endParaRPr>
          </a:p>
        </p:txBody>
      </p:sp>
      <p:sp>
        <p:nvSpPr>
          <p:cNvPr id="5" name="Title 4">
            <a:extLst>
              <a:ext uri="{FF2B5EF4-FFF2-40B4-BE49-F238E27FC236}">
                <a16:creationId xmlns:a16="http://schemas.microsoft.com/office/drawing/2014/main" id="{FD631643-D3E3-514D-BBC2-0AD062F76A5F}"/>
              </a:ext>
            </a:extLst>
          </p:cNvPr>
          <p:cNvSpPr>
            <a:spLocks noGrp="1"/>
          </p:cNvSpPr>
          <p:nvPr>
            <p:ph type="title"/>
          </p:nvPr>
        </p:nvSpPr>
        <p:spPr/>
        <p:txBody>
          <a:bodyPr/>
          <a:lstStyle/>
          <a:p>
            <a:pPr algn="ctr"/>
            <a:r>
              <a:rPr lang="en-US" b="1" dirty="0">
                <a:latin typeface="Corbel" panose="020B0503020204020204" pitchFamily="34" charset="0"/>
              </a:rPr>
              <a:t>1. Don’t make assumptions</a:t>
            </a:r>
          </a:p>
        </p:txBody>
      </p:sp>
    </p:spTree>
    <p:extLst>
      <p:ext uri="{BB962C8B-B14F-4D97-AF65-F5344CB8AC3E}">
        <p14:creationId xmlns:p14="http://schemas.microsoft.com/office/powerpoint/2010/main" val="1024363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7488D6A-A4A9-0C48-91B0-53D07FA9C2DE}"/>
              </a:ext>
            </a:extLst>
          </p:cNvPr>
          <p:cNvSpPr txBox="1"/>
          <p:nvPr/>
        </p:nvSpPr>
        <p:spPr>
          <a:xfrm>
            <a:off x="1153392" y="1690688"/>
            <a:ext cx="9866909" cy="3970318"/>
          </a:xfrm>
          <a:prstGeom prst="rect">
            <a:avLst/>
          </a:prstGeom>
          <a:noFill/>
        </p:spPr>
        <p:txBody>
          <a:bodyPr wrap="square" rtlCol="0">
            <a:spAutoFit/>
          </a:bodyPr>
          <a:lstStyle/>
          <a:p>
            <a:r>
              <a:rPr lang="en-CA" sz="2800" dirty="0">
                <a:latin typeface="Corbel" panose="020B0503020204020204" pitchFamily="34" charset="0"/>
              </a:rPr>
              <a:t>Some people think that a disability is somehow a privilege, but in reality disabled students need equity — not equality.</a:t>
            </a:r>
          </a:p>
          <a:p>
            <a:r>
              <a:rPr lang="en-CA" sz="2800" dirty="0">
                <a:latin typeface="Corbel" panose="020B0503020204020204" pitchFamily="34" charset="0"/>
              </a:rPr>
              <a:t>With equality, we are not getting anywhere. But with equity, all students can access the same facilities and education.</a:t>
            </a:r>
          </a:p>
          <a:p>
            <a:r>
              <a:rPr lang="en-CA" sz="2800" dirty="0">
                <a:latin typeface="Corbel" panose="020B0503020204020204" pitchFamily="34" charset="0"/>
              </a:rPr>
              <a:t>We cannot give up, even though it’s hard sometimes. I won’t be quiet. Disabled people are part of society, and disability is just another human characteristic. - </a:t>
            </a:r>
            <a:r>
              <a:rPr lang="en-CA" sz="2800" b="1" dirty="0">
                <a:latin typeface="Corbel" panose="020B0503020204020204" pitchFamily="34" charset="0"/>
              </a:rPr>
              <a:t>VANESSA CRISTINA DA SILVA FERREIRA</a:t>
            </a:r>
          </a:p>
          <a:p>
            <a:endParaRPr lang="en-US" sz="2800" dirty="0">
              <a:latin typeface="Corbel" panose="020B0503020204020204" pitchFamily="34" charset="0"/>
            </a:endParaRPr>
          </a:p>
        </p:txBody>
      </p:sp>
      <p:sp>
        <p:nvSpPr>
          <p:cNvPr id="13" name="Title 4">
            <a:extLst>
              <a:ext uri="{FF2B5EF4-FFF2-40B4-BE49-F238E27FC236}">
                <a16:creationId xmlns:a16="http://schemas.microsoft.com/office/drawing/2014/main" id="{4C5C6A4B-401A-C444-8D95-A0670B9E1726}"/>
              </a:ext>
            </a:extLst>
          </p:cNvPr>
          <p:cNvSpPr>
            <a:spLocks noGrp="1"/>
          </p:cNvSpPr>
          <p:nvPr>
            <p:ph type="title"/>
          </p:nvPr>
        </p:nvSpPr>
        <p:spPr>
          <a:xfrm>
            <a:off x="838200" y="365125"/>
            <a:ext cx="10515600" cy="1325563"/>
          </a:xfrm>
        </p:spPr>
        <p:txBody>
          <a:bodyPr/>
          <a:lstStyle/>
          <a:p>
            <a:pPr algn="ctr"/>
            <a:r>
              <a:rPr lang="en-US" b="1" dirty="0">
                <a:latin typeface="Corbel" panose="020B0503020204020204" pitchFamily="34" charset="0"/>
              </a:rPr>
              <a:t>2. Create equity for all</a:t>
            </a:r>
          </a:p>
        </p:txBody>
      </p:sp>
    </p:spTree>
    <p:extLst>
      <p:ext uri="{BB962C8B-B14F-4D97-AF65-F5344CB8AC3E}">
        <p14:creationId xmlns:p14="http://schemas.microsoft.com/office/powerpoint/2010/main" val="3928022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ogan Gin explaining a research concept to colleagues while standing on a step stool at a whiteboard.">
            <a:extLst>
              <a:ext uri="{FF2B5EF4-FFF2-40B4-BE49-F238E27FC236}">
                <a16:creationId xmlns:a16="http://schemas.microsoft.com/office/drawing/2014/main" id="{FD4A111F-3B32-5743-8271-93781BA1E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94" y="2286165"/>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E59501-54B9-DF48-BF95-4859684B1EE2}"/>
              </a:ext>
            </a:extLst>
          </p:cNvPr>
          <p:cNvSpPr txBox="1"/>
          <p:nvPr/>
        </p:nvSpPr>
        <p:spPr>
          <a:xfrm>
            <a:off x="4485904" y="1674674"/>
            <a:ext cx="7579425" cy="4893647"/>
          </a:xfrm>
          <a:prstGeom prst="rect">
            <a:avLst/>
          </a:prstGeom>
          <a:noFill/>
        </p:spPr>
        <p:txBody>
          <a:bodyPr wrap="square">
            <a:spAutoFit/>
          </a:bodyPr>
          <a:lstStyle/>
          <a:p>
            <a:r>
              <a:rPr lang="en-CA" sz="2400" dirty="0">
                <a:latin typeface="Corbel" panose="020B0503020204020204" pitchFamily="34" charset="0"/>
              </a:rPr>
              <a:t>In the end, the costs of my accommodations were shared by my advisers and my department, because they wanted me to be successful. What I needed was inexpensive, but other adaptive equipment could be pricey. If principal investigators think it has to come out of their budget, are they going to want to recruit and retain graduate students with disabilities?</a:t>
            </a:r>
          </a:p>
          <a:p>
            <a:endParaRPr lang="en-CA" sz="2400" dirty="0">
              <a:latin typeface="Corbel" panose="020B0503020204020204" pitchFamily="34" charset="0"/>
            </a:endParaRPr>
          </a:p>
          <a:p>
            <a:endParaRPr lang="en-CA" sz="2400" dirty="0">
              <a:latin typeface="Corbel" panose="020B0503020204020204" pitchFamily="34" charset="0"/>
            </a:endParaRPr>
          </a:p>
          <a:p>
            <a:r>
              <a:rPr lang="en-CA" sz="2400" dirty="0">
                <a:latin typeface="Corbel" panose="020B0503020204020204" pitchFamily="34" charset="0"/>
              </a:rPr>
              <a:t>Checking in about accessibility needs should be a lab-group norm, not a special circumstance. Society is finally at the point where ‘disability’ isn’t a dirty word, but we need to frequently discuss accessibility. </a:t>
            </a:r>
            <a:r>
              <a:rPr lang="en-CA" sz="2400" b="1" dirty="0">
                <a:latin typeface="Corbel" panose="020B0503020204020204" pitchFamily="34" charset="0"/>
              </a:rPr>
              <a:t>– Logan Gin</a:t>
            </a:r>
            <a:endParaRPr lang="en-US" sz="2400" b="1" dirty="0">
              <a:latin typeface="Corbel" panose="020B0503020204020204" pitchFamily="34" charset="0"/>
            </a:endParaRPr>
          </a:p>
        </p:txBody>
      </p:sp>
      <p:sp>
        <p:nvSpPr>
          <p:cNvPr id="8" name="Title 4">
            <a:extLst>
              <a:ext uri="{FF2B5EF4-FFF2-40B4-BE49-F238E27FC236}">
                <a16:creationId xmlns:a16="http://schemas.microsoft.com/office/drawing/2014/main" id="{4D7F01E3-81E4-244C-82D5-9AA7C573261F}"/>
              </a:ext>
            </a:extLst>
          </p:cNvPr>
          <p:cNvSpPr>
            <a:spLocks noGrp="1"/>
          </p:cNvSpPr>
          <p:nvPr>
            <p:ph type="title"/>
          </p:nvPr>
        </p:nvSpPr>
        <p:spPr>
          <a:xfrm>
            <a:off x="838200" y="365125"/>
            <a:ext cx="10515600" cy="1325563"/>
          </a:xfrm>
        </p:spPr>
        <p:txBody>
          <a:bodyPr/>
          <a:lstStyle/>
          <a:p>
            <a:r>
              <a:rPr lang="en-US" b="1" dirty="0">
                <a:latin typeface="Corbel" panose="020B0503020204020204" pitchFamily="34" charset="0"/>
              </a:rPr>
              <a:t>3. Disability isn’t a dirty word</a:t>
            </a:r>
          </a:p>
        </p:txBody>
      </p:sp>
    </p:spTree>
    <p:extLst>
      <p:ext uri="{BB962C8B-B14F-4D97-AF65-F5344CB8AC3E}">
        <p14:creationId xmlns:p14="http://schemas.microsoft.com/office/powerpoint/2010/main" val="3495636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vya Persaud and a colleague viewing 3D imagery of Mars on computers while wearing red/blue (anaglyph) glasses.">
            <a:extLst>
              <a:ext uri="{FF2B5EF4-FFF2-40B4-BE49-F238E27FC236}">
                <a16:creationId xmlns:a16="http://schemas.microsoft.com/office/drawing/2014/main" id="{C6FAE0FE-2E03-7942-8550-1140C4ECE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821" y="2042885"/>
            <a:ext cx="5383482" cy="3633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4984D3-225B-8949-B723-FC43FE5DBD31}"/>
              </a:ext>
            </a:extLst>
          </p:cNvPr>
          <p:cNvSpPr txBox="1"/>
          <p:nvPr/>
        </p:nvSpPr>
        <p:spPr>
          <a:xfrm>
            <a:off x="5898021" y="1690688"/>
            <a:ext cx="6097978" cy="3046988"/>
          </a:xfrm>
          <a:prstGeom prst="rect">
            <a:avLst/>
          </a:prstGeom>
          <a:noFill/>
        </p:spPr>
        <p:txBody>
          <a:bodyPr wrap="square">
            <a:spAutoFit/>
          </a:bodyPr>
          <a:lstStyle/>
          <a:p>
            <a:endParaRPr lang="en-CA" sz="2400" dirty="0">
              <a:latin typeface="Corbel" panose="020B0503020204020204" pitchFamily="34" charset="0"/>
            </a:endParaRPr>
          </a:p>
          <a:p>
            <a:r>
              <a:rPr lang="en-CA" sz="2400" dirty="0">
                <a:latin typeface="Corbel" panose="020B0503020204020204" pitchFamily="34" charset="0"/>
              </a:rPr>
              <a:t>If you want to advocate for a disabled peer, just ask what they need. It will be awkward, but that’s life. Don’t stop asking your disabled friends to go out. Don’t do things out of kindness without asking for consent. Don’t ever disclose someone’s disability to someone else – </a:t>
            </a:r>
            <a:r>
              <a:rPr lang="en-CA" sz="2400" b="1" dirty="0" err="1">
                <a:latin typeface="Corbel" panose="020B0503020204020204" pitchFamily="34" charset="0"/>
              </a:rPr>
              <a:t>Divya</a:t>
            </a:r>
            <a:r>
              <a:rPr lang="en-CA" sz="2400" b="1" dirty="0">
                <a:latin typeface="Corbel" panose="020B0503020204020204" pitchFamily="34" charset="0"/>
              </a:rPr>
              <a:t> Persaud</a:t>
            </a:r>
          </a:p>
        </p:txBody>
      </p:sp>
      <p:sp>
        <p:nvSpPr>
          <p:cNvPr id="5" name="Title 4">
            <a:extLst>
              <a:ext uri="{FF2B5EF4-FFF2-40B4-BE49-F238E27FC236}">
                <a16:creationId xmlns:a16="http://schemas.microsoft.com/office/drawing/2014/main" id="{61AE610E-3073-BE4B-A2F3-9D3093F21E76}"/>
              </a:ext>
            </a:extLst>
          </p:cNvPr>
          <p:cNvSpPr>
            <a:spLocks noGrp="1"/>
          </p:cNvSpPr>
          <p:nvPr>
            <p:ph type="title"/>
          </p:nvPr>
        </p:nvSpPr>
        <p:spPr/>
        <p:txBody>
          <a:bodyPr/>
          <a:lstStyle/>
          <a:p>
            <a:pPr algn="ctr"/>
            <a:r>
              <a:rPr lang="en-US" b="1" dirty="0">
                <a:latin typeface="Corbel" panose="020B0503020204020204" pitchFamily="34" charset="0"/>
              </a:rPr>
              <a:t>4. Just ask what we need</a:t>
            </a:r>
          </a:p>
        </p:txBody>
      </p:sp>
    </p:spTree>
    <p:extLst>
      <p:ext uri="{BB962C8B-B14F-4D97-AF65-F5344CB8AC3E}">
        <p14:creationId xmlns:p14="http://schemas.microsoft.com/office/powerpoint/2010/main" val="1496664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5619-D87D-0749-843A-C5F613224B54}"/>
              </a:ext>
            </a:extLst>
          </p:cNvPr>
          <p:cNvSpPr>
            <a:spLocks noGrp="1"/>
          </p:cNvSpPr>
          <p:nvPr>
            <p:ph type="title"/>
          </p:nvPr>
        </p:nvSpPr>
        <p:spPr/>
        <p:txBody>
          <a:bodyPr/>
          <a:lstStyle/>
          <a:p>
            <a:pPr algn="ctr"/>
            <a:r>
              <a:rPr lang="en-US" b="1" dirty="0">
                <a:latin typeface="Corbel" panose="020B0503020204020204" pitchFamily="34" charset="0"/>
              </a:rPr>
              <a:t>Resources</a:t>
            </a:r>
          </a:p>
        </p:txBody>
      </p:sp>
      <p:sp>
        <p:nvSpPr>
          <p:cNvPr id="3" name="Content Placeholder 2">
            <a:extLst>
              <a:ext uri="{FF2B5EF4-FFF2-40B4-BE49-F238E27FC236}">
                <a16:creationId xmlns:a16="http://schemas.microsoft.com/office/drawing/2014/main" id="{8F03F897-D558-3341-B86B-2FC8F70B18B7}"/>
              </a:ext>
            </a:extLst>
          </p:cNvPr>
          <p:cNvSpPr>
            <a:spLocks noGrp="1"/>
          </p:cNvSpPr>
          <p:nvPr>
            <p:ph idx="1"/>
          </p:nvPr>
        </p:nvSpPr>
        <p:spPr/>
        <p:txBody>
          <a:bodyPr/>
          <a:lstStyle/>
          <a:p>
            <a:r>
              <a:rPr lang="en-US" dirty="0">
                <a:latin typeface="Corbel" panose="020B0503020204020204" pitchFamily="34" charset="0"/>
                <a:hlinkClick r:id="rId2"/>
              </a:rPr>
              <a:t>https://</a:t>
            </a:r>
            <a:r>
              <a:rPr lang="en-US" dirty="0" err="1">
                <a:latin typeface="Corbel" panose="020B0503020204020204" pitchFamily="34" charset="0"/>
                <a:hlinkClick r:id="rId2"/>
              </a:rPr>
              <a:t>github.com</a:t>
            </a:r>
            <a:r>
              <a:rPr lang="en-US" dirty="0">
                <a:latin typeface="Corbel" panose="020B0503020204020204" pitchFamily="34" charset="0"/>
                <a:hlinkClick r:id="rId2"/>
              </a:rPr>
              <a:t>/</a:t>
            </a:r>
            <a:r>
              <a:rPr lang="en-US" dirty="0" err="1">
                <a:latin typeface="Corbel" panose="020B0503020204020204" pitchFamily="34" charset="0"/>
                <a:hlinkClick r:id="rId2"/>
              </a:rPr>
              <a:t>ahurford</a:t>
            </a:r>
            <a:r>
              <a:rPr lang="en-US" dirty="0">
                <a:latin typeface="Corbel" panose="020B0503020204020204" pitchFamily="34" charset="0"/>
                <a:hlinkClick r:id="rId2"/>
              </a:rPr>
              <a:t>/EDI-resources</a:t>
            </a:r>
            <a:endParaRPr lang="en-US" dirty="0">
              <a:latin typeface="Corbel" panose="020B0503020204020204" pitchFamily="34" charset="0"/>
            </a:endParaRPr>
          </a:p>
          <a:p>
            <a:endParaRPr lang="en-US" dirty="0">
              <a:latin typeface="Corbel" panose="020B0503020204020204" pitchFamily="34" charset="0"/>
            </a:endParaRPr>
          </a:p>
          <a:p>
            <a:r>
              <a:rPr lang="en-US" dirty="0">
                <a:latin typeface="Corbel" panose="020B0503020204020204" pitchFamily="34" charset="0"/>
              </a:rPr>
              <a:t>Please email </a:t>
            </a:r>
            <a:r>
              <a:rPr lang="en-US" dirty="0">
                <a:latin typeface="Corbel" panose="020B0503020204020204" pitchFamily="34" charset="0"/>
                <a:hlinkClick r:id="rId3"/>
              </a:rPr>
              <a:t>ahurford@mun.ca</a:t>
            </a:r>
            <a:r>
              <a:rPr lang="en-US" dirty="0">
                <a:latin typeface="Corbel" panose="020B0503020204020204" pitchFamily="34" charset="0"/>
              </a:rPr>
              <a:t> with suggestions of how the EDIM committee can best serve CAIMS</a:t>
            </a:r>
          </a:p>
        </p:txBody>
      </p:sp>
    </p:spTree>
    <p:extLst>
      <p:ext uri="{BB962C8B-B14F-4D97-AF65-F5344CB8AC3E}">
        <p14:creationId xmlns:p14="http://schemas.microsoft.com/office/powerpoint/2010/main" val="380117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F849-FDCC-3E4D-8680-8641EF90C17F}"/>
              </a:ext>
            </a:extLst>
          </p:cNvPr>
          <p:cNvSpPr>
            <a:spLocks noGrp="1"/>
          </p:cNvSpPr>
          <p:nvPr>
            <p:ph type="title"/>
          </p:nvPr>
        </p:nvSpPr>
        <p:spPr/>
        <p:txBody>
          <a:bodyPr/>
          <a:lstStyle/>
          <a:p>
            <a:pPr algn="ctr"/>
            <a:r>
              <a:rPr lang="en-US" b="1" dirty="0">
                <a:latin typeface="Corbel" panose="020B0503020204020204" pitchFamily="34" charset="0"/>
              </a:rPr>
              <a:t>Goals of today’s discussion</a:t>
            </a:r>
          </a:p>
        </p:txBody>
      </p:sp>
      <p:sp>
        <p:nvSpPr>
          <p:cNvPr id="3" name="Content Placeholder 2">
            <a:extLst>
              <a:ext uri="{FF2B5EF4-FFF2-40B4-BE49-F238E27FC236}">
                <a16:creationId xmlns:a16="http://schemas.microsoft.com/office/drawing/2014/main" id="{ADC9C016-791F-1A43-ACAC-A8511A36A578}"/>
              </a:ext>
            </a:extLst>
          </p:cNvPr>
          <p:cNvSpPr>
            <a:spLocks noGrp="1"/>
          </p:cNvSpPr>
          <p:nvPr>
            <p:ph idx="1"/>
          </p:nvPr>
        </p:nvSpPr>
        <p:spPr/>
        <p:txBody>
          <a:bodyPr/>
          <a:lstStyle/>
          <a:p>
            <a:pPr marL="514350" indent="-514350">
              <a:buFont typeface="+mj-lt"/>
              <a:buAutoNum type="arabicPeriod"/>
            </a:pPr>
            <a:r>
              <a:rPr lang="en-US" dirty="0"/>
              <a:t>Start the conversation</a:t>
            </a:r>
          </a:p>
          <a:p>
            <a:pPr marL="514350" indent="-514350">
              <a:buFont typeface="+mj-lt"/>
              <a:buAutoNum type="arabicPeriod"/>
            </a:pPr>
            <a:r>
              <a:rPr lang="en-US" dirty="0"/>
              <a:t>Work on articulating the need for EDI in science</a:t>
            </a:r>
          </a:p>
          <a:p>
            <a:pPr marL="514350" indent="-514350">
              <a:buFont typeface="+mj-lt"/>
              <a:buAutoNum type="arabicPeriod"/>
            </a:pPr>
            <a:r>
              <a:rPr lang="en-US" dirty="0"/>
              <a:t>Share our ideas for what should be done </a:t>
            </a:r>
          </a:p>
          <a:p>
            <a:r>
              <a:rPr lang="en-US" dirty="0"/>
              <a:t>To be an ally, elevate the voices of under-represented groups</a:t>
            </a:r>
          </a:p>
          <a:p>
            <a:r>
              <a:rPr lang="en-US" dirty="0"/>
              <a:t>Under-represented groups are exposed to vulnerability when participating in group activities such as this</a:t>
            </a:r>
          </a:p>
          <a:p>
            <a:pPr marL="514350" indent="-514350">
              <a:buFont typeface="+mj-lt"/>
              <a:buAutoNum type="arabicPeriod"/>
            </a:pPr>
            <a:endParaRPr lang="en-US" dirty="0"/>
          </a:p>
        </p:txBody>
      </p:sp>
    </p:spTree>
    <p:extLst>
      <p:ext uri="{BB962C8B-B14F-4D97-AF65-F5344CB8AC3E}">
        <p14:creationId xmlns:p14="http://schemas.microsoft.com/office/powerpoint/2010/main" val="3738945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Diversity data for NSERC awards</a:t>
            </a:r>
          </a:p>
        </p:txBody>
      </p:sp>
      <p:grpSp>
        <p:nvGrpSpPr>
          <p:cNvPr id="12" name="Group 11">
            <a:extLst>
              <a:ext uri="{FF2B5EF4-FFF2-40B4-BE49-F238E27FC236}">
                <a16:creationId xmlns:a16="http://schemas.microsoft.com/office/drawing/2014/main" id="{DE497A91-E163-5E49-ABD2-711BEDF04935}"/>
              </a:ext>
            </a:extLst>
          </p:cNvPr>
          <p:cNvGrpSpPr/>
          <p:nvPr/>
        </p:nvGrpSpPr>
        <p:grpSpPr>
          <a:xfrm>
            <a:off x="225714" y="1690687"/>
            <a:ext cx="9761434" cy="4802187"/>
            <a:chOff x="225714" y="1690688"/>
            <a:chExt cx="7431314" cy="3476624"/>
          </a:xfrm>
        </p:grpSpPr>
        <p:pic>
          <p:nvPicPr>
            <p:cNvPr id="9" name="Picture 8">
              <a:extLst>
                <a:ext uri="{FF2B5EF4-FFF2-40B4-BE49-F238E27FC236}">
                  <a16:creationId xmlns:a16="http://schemas.microsoft.com/office/drawing/2014/main" id="{3E8E9BD9-529E-4F46-B47C-048E0D365C41}"/>
                </a:ext>
              </a:extLst>
            </p:cNvPr>
            <p:cNvPicPr>
              <a:picLocks noChangeAspect="1"/>
            </p:cNvPicPr>
            <p:nvPr/>
          </p:nvPicPr>
          <p:blipFill>
            <a:blip r:embed="rId2"/>
            <a:stretch>
              <a:fillRect/>
            </a:stretch>
          </p:blipFill>
          <p:spPr>
            <a:xfrm>
              <a:off x="1033236" y="1690688"/>
              <a:ext cx="6412593" cy="2403789"/>
            </a:xfrm>
            <a:prstGeom prst="rect">
              <a:avLst/>
            </a:prstGeom>
          </p:spPr>
        </p:pic>
        <p:pic>
          <p:nvPicPr>
            <p:cNvPr id="11" name="Picture 10">
              <a:extLst>
                <a:ext uri="{FF2B5EF4-FFF2-40B4-BE49-F238E27FC236}">
                  <a16:creationId xmlns:a16="http://schemas.microsoft.com/office/drawing/2014/main" id="{7210C2D7-7069-154C-BAEC-50B418614B76}"/>
                </a:ext>
              </a:extLst>
            </p:cNvPr>
            <p:cNvPicPr>
              <a:picLocks noChangeAspect="1"/>
            </p:cNvPicPr>
            <p:nvPr/>
          </p:nvPicPr>
          <p:blipFill>
            <a:blip r:embed="rId3"/>
            <a:stretch>
              <a:fillRect/>
            </a:stretch>
          </p:blipFill>
          <p:spPr>
            <a:xfrm>
              <a:off x="225714" y="2582126"/>
              <a:ext cx="7431314" cy="2585186"/>
            </a:xfrm>
            <a:prstGeom prst="rect">
              <a:avLst/>
            </a:prstGeom>
          </p:spPr>
        </p:pic>
      </p:grpSp>
      <p:sp>
        <p:nvSpPr>
          <p:cNvPr id="14" name="TextBox 13">
            <a:extLst>
              <a:ext uri="{FF2B5EF4-FFF2-40B4-BE49-F238E27FC236}">
                <a16:creationId xmlns:a16="http://schemas.microsoft.com/office/drawing/2014/main" id="{6A325D39-624D-8543-8D1B-53621B1C1938}"/>
              </a:ext>
            </a:extLst>
          </p:cNvPr>
          <p:cNvSpPr txBox="1"/>
          <p:nvPr/>
        </p:nvSpPr>
        <p:spPr>
          <a:xfrm>
            <a:off x="4710435" y="6492874"/>
            <a:ext cx="8423289" cy="369332"/>
          </a:xfrm>
          <a:prstGeom prst="rect">
            <a:avLst/>
          </a:prstGeom>
          <a:noFill/>
        </p:spPr>
        <p:txBody>
          <a:bodyPr wrap="square">
            <a:spAutoFit/>
          </a:bodyPr>
          <a:lstStyle/>
          <a:p>
            <a:r>
              <a:rPr lang="en-CA" b="1" dirty="0"/>
              <a:t>About the necessity of collecting data to improve EDI in mathematics. CMS</a:t>
            </a:r>
          </a:p>
        </p:txBody>
      </p:sp>
    </p:spTree>
    <p:extLst>
      <p:ext uri="{BB962C8B-B14F-4D97-AF65-F5344CB8AC3E}">
        <p14:creationId xmlns:p14="http://schemas.microsoft.com/office/powerpoint/2010/main" val="177925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Diversity data for CMS</a:t>
            </a:r>
          </a:p>
        </p:txBody>
      </p:sp>
      <p:pic>
        <p:nvPicPr>
          <p:cNvPr id="3" name="Picture 2">
            <a:extLst>
              <a:ext uri="{FF2B5EF4-FFF2-40B4-BE49-F238E27FC236}">
                <a16:creationId xmlns:a16="http://schemas.microsoft.com/office/drawing/2014/main" id="{751AA487-F313-6340-ACDA-B0CE96197D00}"/>
              </a:ext>
            </a:extLst>
          </p:cNvPr>
          <p:cNvPicPr>
            <a:picLocks noChangeAspect="1"/>
          </p:cNvPicPr>
          <p:nvPr/>
        </p:nvPicPr>
        <p:blipFill>
          <a:blip r:embed="rId2"/>
          <a:stretch>
            <a:fillRect/>
          </a:stretch>
        </p:blipFill>
        <p:spPr>
          <a:xfrm>
            <a:off x="225632" y="1780717"/>
            <a:ext cx="6112490" cy="3973841"/>
          </a:xfrm>
          <a:prstGeom prst="rect">
            <a:avLst/>
          </a:prstGeom>
        </p:spPr>
      </p:pic>
      <p:pic>
        <p:nvPicPr>
          <p:cNvPr id="5" name="Picture 4">
            <a:extLst>
              <a:ext uri="{FF2B5EF4-FFF2-40B4-BE49-F238E27FC236}">
                <a16:creationId xmlns:a16="http://schemas.microsoft.com/office/drawing/2014/main" id="{B97F02AB-3EBD-8545-9F5A-2F0A743A11E5}"/>
              </a:ext>
            </a:extLst>
          </p:cNvPr>
          <p:cNvPicPr>
            <a:picLocks noChangeAspect="1"/>
          </p:cNvPicPr>
          <p:nvPr/>
        </p:nvPicPr>
        <p:blipFill>
          <a:blip r:embed="rId3"/>
          <a:stretch>
            <a:fillRect/>
          </a:stretch>
        </p:blipFill>
        <p:spPr>
          <a:xfrm>
            <a:off x="6563752" y="1690688"/>
            <a:ext cx="5503194" cy="4153900"/>
          </a:xfrm>
          <a:prstGeom prst="rect">
            <a:avLst/>
          </a:prstGeom>
        </p:spPr>
      </p:pic>
      <p:sp>
        <p:nvSpPr>
          <p:cNvPr id="10" name="TextBox 9">
            <a:extLst>
              <a:ext uri="{FF2B5EF4-FFF2-40B4-BE49-F238E27FC236}">
                <a16:creationId xmlns:a16="http://schemas.microsoft.com/office/drawing/2014/main" id="{75CC547D-DBE1-3046-9571-95522FA25233}"/>
              </a:ext>
            </a:extLst>
          </p:cNvPr>
          <p:cNvSpPr txBox="1"/>
          <p:nvPr/>
        </p:nvSpPr>
        <p:spPr>
          <a:xfrm>
            <a:off x="4710435" y="6492874"/>
            <a:ext cx="8423289" cy="369332"/>
          </a:xfrm>
          <a:prstGeom prst="rect">
            <a:avLst/>
          </a:prstGeom>
          <a:noFill/>
        </p:spPr>
        <p:txBody>
          <a:bodyPr wrap="square">
            <a:spAutoFit/>
          </a:bodyPr>
          <a:lstStyle/>
          <a:p>
            <a:r>
              <a:rPr lang="en-CA" b="1" dirty="0"/>
              <a:t>About the necessity of collecting data to improve EDI in mathematics. CMS</a:t>
            </a:r>
          </a:p>
        </p:txBody>
      </p:sp>
    </p:spTree>
    <p:extLst>
      <p:ext uri="{BB962C8B-B14F-4D97-AF65-F5344CB8AC3E}">
        <p14:creationId xmlns:p14="http://schemas.microsoft.com/office/powerpoint/2010/main" val="123915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E2C0-9527-4041-B98D-BBE7DA41C530}"/>
              </a:ext>
            </a:extLst>
          </p:cNvPr>
          <p:cNvSpPr>
            <a:spLocks noGrp="1"/>
          </p:cNvSpPr>
          <p:nvPr>
            <p:ph type="title"/>
          </p:nvPr>
        </p:nvSpPr>
        <p:spPr/>
        <p:txBody>
          <a:bodyPr/>
          <a:lstStyle/>
          <a:p>
            <a:pPr algn="ctr"/>
            <a:r>
              <a:rPr lang="en-US" b="1" dirty="0">
                <a:latin typeface="Corbel" panose="020B0503020204020204" pitchFamily="34" charset="0"/>
              </a:rPr>
              <a:t>Mathematics</a:t>
            </a:r>
          </a:p>
        </p:txBody>
      </p:sp>
      <p:sp>
        <p:nvSpPr>
          <p:cNvPr id="3" name="Content Placeholder 2">
            <a:extLst>
              <a:ext uri="{FF2B5EF4-FFF2-40B4-BE49-F238E27FC236}">
                <a16:creationId xmlns:a16="http://schemas.microsoft.com/office/drawing/2014/main" id="{DA39E0BC-4661-C745-B655-03C1C963085F}"/>
              </a:ext>
            </a:extLst>
          </p:cNvPr>
          <p:cNvSpPr>
            <a:spLocks noGrp="1"/>
          </p:cNvSpPr>
          <p:nvPr>
            <p:ph idx="1"/>
          </p:nvPr>
        </p:nvSpPr>
        <p:spPr>
          <a:xfrm>
            <a:off x="838200" y="1690687"/>
            <a:ext cx="10515600" cy="4341977"/>
          </a:xfrm>
        </p:spPr>
        <p:txBody>
          <a:bodyPr>
            <a:normAutofit/>
          </a:bodyPr>
          <a:lstStyle/>
          <a:p>
            <a:pPr marL="0" indent="0">
              <a:buNone/>
            </a:pPr>
            <a:r>
              <a:rPr lang="en-CA" dirty="0">
                <a:latin typeface="Corbel" panose="020B0503020204020204" pitchFamily="34" charset="0"/>
              </a:rPr>
              <a:t>The mathematical community is especially keen on meritocracy and on avoiding the stigma associated with measures such as quotas.</a:t>
            </a:r>
          </a:p>
          <a:p>
            <a:pPr marL="0" indent="0">
              <a:buNone/>
            </a:pPr>
            <a:endParaRPr lang="en-CA" dirty="0">
              <a:latin typeface="Corbel" panose="020B0503020204020204" pitchFamily="34" charset="0"/>
            </a:endParaRPr>
          </a:p>
          <a:p>
            <a:pPr marL="0" indent="0">
              <a:buNone/>
            </a:pPr>
            <a:r>
              <a:rPr lang="en-CA" dirty="0">
                <a:latin typeface="Corbel" panose="020B0503020204020204" pitchFamily="34" charset="0"/>
              </a:rPr>
              <a:t>But assessing merit is itself not an exact science, says Jess Wade, a materials scientist at Imperial College London who is known for running science-outreach projects aimed at improving diversity.</a:t>
            </a:r>
          </a:p>
          <a:p>
            <a:pPr marL="0" indent="0">
              <a:buNone/>
            </a:pPr>
            <a:endParaRPr lang="en-CA" dirty="0">
              <a:latin typeface="Corbel" panose="020B0503020204020204" pitchFamily="34" charset="0"/>
            </a:endParaRPr>
          </a:p>
          <a:p>
            <a:pPr marL="0" indent="0">
              <a:buNone/>
            </a:pPr>
            <a:r>
              <a:rPr lang="en-CA" dirty="0">
                <a:latin typeface="Corbel" panose="020B0503020204020204" pitchFamily="34" charset="0"/>
              </a:rPr>
              <a:t>“I truly believe that it’s a really lazy excuse to say ‘we’re just awarding excellence’.”</a:t>
            </a:r>
            <a:endParaRPr lang="en-US" dirty="0">
              <a:latin typeface="Corbel" panose="020B0503020204020204" pitchFamily="34" charset="0"/>
            </a:endParaRPr>
          </a:p>
        </p:txBody>
      </p:sp>
      <p:sp>
        <p:nvSpPr>
          <p:cNvPr id="7" name="TextBox 6">
            <a:extLst>
              <a:ext uri="{FF2B5EF4-FFF2-40B4-BE49-F238E27FC236}">
                <a16:creationId xmlns:a16="http://schemas.microsoft.com/office/drawing/2014/main" id="{CCBE2FBB-FB57-0744-8C35-ADFC77C2A200}"/>
              </a:ext>
            </a:extLst>
          </p:cNvPr>
          <p:cNvSpPr txBox="1"/>
          <p:nvPr/>
        </p:nvSpPr>
        <p:spPr>
          <a:xfrm>
            <a:off x="1576450" y="6308209"/>
            <a:ext cx="10515600" cy="369332"/>
          </a:xfrm>
          <a:prstGeom prst="rect">
            <a:avLst/>
          </a:prstGeom>
          <a:noFill/>
        </p:spPr>
        <p:txBody>
          <a:bodyPr wrap="square">
            <a:spAutoFit/>
          </a:bodyPr>
          <a:lstStyle/>
          <a:p>
            <a:pPr algn="r"/>
            <a:r>
              <a:rPr lang="en-CA" b="1" dirty="0"/>
              <a:t>Mathematics prizes have a gender problem — can it be fixed? Nature May 27 2022</a:t>
            </a:r>
          </a:p>
        </p:txBody>
      </p:sp>
    </p:spTree>
    <p:extLst>
      <p:ext uri="{BB962C8B-B14F-4D97-AF65-F5344CB8AC3E}">
        <p14:creationId xmlns:p14="http://schemas.microsoft.com/office/powerpoint/2010/main" val="657925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F0E5-459D-3D41-8305-4EFCDD1F7B5D}"/>
              </a:ext>
            </a:extLst>
          </p:cNvPr>
          <p:cNvSpPr>
            <a:spLocks noGrp="1"/>
          </p:cNvSpPr>
          <p:nvPr>
            <p:ph type="title"/>
          </p:nvPr>
        </p:nvSpPr>
        <p:spPr>
          <a:xfrm>
            <a:off x="838200" y="0"/>
            <a:ext cx="10515600" cy="1325563"/>
          </a:xfrm>
        </p:spPr>
        <p:txBody>
          <a:bodyPr/>
          <a:lstStyle/>
          <a:p>
            <a:pPr algn="ctr"/>
            <a:r>
              <a:rPr lang="en-US" b="1" dirty="0">
                <a:latin typeface="Corbel" panose="020B0503020204020204" pitchFamily="34" charset="0"/>
              </a:rPr>
              <a:t>Canada Research Chairs program</a:t>
            </a:r>
          </a:p>
        </p:txBody>
      </p:sp>
      <p:pic>
        <p:nvPicPr>
          <p:cNvPr id="4" name="Picture 3">
            <a:extLst>
              <a:ext uri="{FF2B5EF4-FFF2-40B4-BE49-F238E27FC236}">
                <a16:creationId xmlns:a16="http://schemas.microsoft.com/office/drawing/2014/main" id="{6822877C-BFA6-D040-AE94-2F7DCE042E0D}"/>
              </a:ext>
            </a:extLst>
          </p:cNvPr>
          <p:cNvPicPr>
            <a:picLocks noChangeAspect="1"/>
          </p:cNvPicPr>
          <p:nvPr/>
        </p:nvPicPr>
        <p:blipFill>
          <a:blip r:embed="rId2"/>
          <a:stretch>
            <a:fillRect/>
          </a:stretch>
        </p:blipFill>
        <p:spPr>
          <a:xfrm>
            <a:off x="183800" y="1370095"/>
            <a:ext cx="5871730" cy="4427516"/>
          </a:xfrm>
          <a:prstGeom prst="rect">
            <a:avLst/>
          </a:prstGeom>
        </p:spPr>
      </p:pic>
      <p:pic>
        <p:nvPicPr>
          <p:cNvPr id="7" name="Picture 6">
            <a:extLst>
              <a:ext uri="{FF2B5EF4-FFF2-40B4-BE49-F238E27FC236}">
                <a16:creationId xmlns:a16="http://schemas.microsoft.com/office/drawing/2014/main" id="{D63FAF59-FBD1-504B-907D-F9681035431A}"/>
              </a:ext>
            </a:extLst>
          </p:cNvPr>
          <p:cNvPicPr>
            <a:picLocks noChangeAspect="1"/>
          </p:cNvPicPr>
          <p:nvPr/>
        </p:nvPicPr>
        <p:blipFill>
          <a:blip r:embed="rId3"/>
          <a:stretch>
            <a:fillRect/>
          </a:stretch>
        </p:blipFill>
        <p:spPr>
          <a:xfrm>
            <a:off x="6049640" y="1325563"/>
            <a:ext cx="5958560" cy="2905063"/>
          </a:xfrm>
          <a:prstGeom prst="rect">
            <a:avLst/>
          </a:prstGeom>
        </p:spPr>
      </p:pic>
    </p:spTree>
    <p:extLst>
      <p:ext uri="{BB962C8B-B14F-4D97-AF65-F5344CB8AC3E}">
        <p14:creationId xmlns:p14="http://schemas.microsoft.com/office/powerpoint/2010/main" val="60657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3A17C2-B1B3-164A-9028-C3A77394920D}"/>
              </a:ext>
            </a:extLst>
          </p:cNvPr>
          <p:cNvSpPr>
            <a:spLocks noGrp="1"/>
          </p:cNvSpPr>
          <p:nvPr>
            <p:ph type="title"/>
          </p:nvPr>
        </p:nvSpPr>
        <p:spPr/>
        <p:txBody>
          <a:bodyPr/>
          <a:lstStyle/>
          <a:p>
            <a:pPr algn="ctr"/>
            <a:r>
              <a:rPr lang="en-US" b="1" dirty="0">
                <a:latin typeface="Corbel" panose="020B0503020204020204" pitchFamily="34" charset="0"/>
              </a:rPr>
              <a:t>The argument for diversity in science</a:t>
            </a:r>
          </a:p>
        </p:txBody>
      </p:sp>
      <p:sp>
        <p:nvSpPr>
          <p:cNvPr id="7" name="Content Placeholder 6">
            <a:extLst>
              <a:ext uri="{FF2B5EF4-FFF2-40B4-BE49-F238E27FC236}">
                <a16:creationId xmlns:a16="http://schemas.microsoft.com/office/drawing/2014/main" id="{7978BBB6-37FB-6446-BCB8-C2397D36BB0F}"/>
              </a:ext>
            </a:extLst>
          </p:cNvPr>
          <p:cNvSpPr>
            <a:spLocks noGrp="1"/>
          </p:cNvSpPr>
          <p:nvPr>
            <p:ph idx="1"/>
          </p:nvPr>
        </p:nvSpPr>
        <p:spPr>
          <a:xfrm>
            <a:off x="838200" y="1540616"/>
            <a:ext cx="10515600" cy="5109565"/>
          </a:xfrm>
        </p:spPr>
        <p:txBody>
          <a:bodyPr>
            <a:normAutofit/>
          </a:bodyPr>
          <a:lstStyle/>
          <a:p>
            <a:pPr marL="514350" indent="-514350">
              <a:buAutoNum type="arabicPeriod"/>
            </a:pPr>
            <a:r>
              <a:rPr lang="en-US" dirty="0"/>
              <a:t>Diversity is critical to excellence</a:t>
            </a:r>
          </a:p>
          <a:p>
            <a:pPr lvl="1"/>
            <a:r>
              <a:rPr lang="en-US" dirty="0"/>
              <a:t>scientific breakthroughs are misattributed to individuals</a:t>
            </a:r>
          </a:p>
          <a:p>
            <a:pPr lvl="1"/>
            <a:r>
              <a:rPr lang="en-US" dirty="0"/>
              <a:t>groups outperform individuals</a:t>
            </a:r>
          </a:p>
          <a:p>
            <a:pPr lvl="1"/>
            <a:r>
              <a:rPr lang="en-US" dirty="0"/>
              <a:t>progress is incremental</a:t>
            </a:r>
          </a:p>
          <a:p>
            <a:pPr lvl="1"/>
            <a:r>
              <a:rPr lang="en-US" dirty="0"/>
              <a:t>progress usually comes from seeing the problem differently</a:t>
            </a:r>
          </a:p>
          <a:p>
            <a:pPr marL="514350" indent="-514350">
              <a:buAutoNum type="arabicPeriod"/>
            </a:pPr>
            <a:r>
              <a:rPr lang="en-US" dirty="0"/>
              <a:t>Lack of diversity represents a loss of talent</a:t>
            </a:r>
          </a:p>
          <a:p>
            <a:pPr marL="514350" indent="-514350">
              <a:buAutoNum type="arabicPeriod"/>
            </a:pPr>
            <a:r>
              <a:rPr lang="en-US" dirty="0"/>
              <a:t>Enhancing diversity if the key to long-term economic growth and global competitiveness</a:t>
            </a:r>
          </a:p>
          <a:p>
            <a:pPr marL="0" indent="0">
              <a:buNone/>
            </a:pPr>
            <a:endParaRPr lang="en-US" dirty="0"/>
          </a:p>
          <a:p>
            <a:pPr marL="0" indent="0">
              <a:buNone/>
            </a:pPr>
            <a:r>
              <a:rPr lang="en-US" dirty="0"/>
              <a:t>A genuine assessment of potential would favor an under-represented candidate</a:t>
            </a:r>
          </a:p>
          <a:p>
            <a:endParaRPr lang="en-US" dirty="0"/>
          </a:p>
        </p:txBody>
      </p:sp>
      <p:sp>
        <p:nvSpPr>
          <p:cNvPr id="5" name="TextBox 4">
            <a:extLst>
              <a:ext uri="{FF2B5EF4-FFF2-40B4-BE49-F238E27FC236}">
                <a16:creationId xmlns:a16="http://schemas.microsoft.com/office/drawing/2014/main" id="{7788390A-E2F0-964E-A311-FE9EF1CC4825}"/>
              </a:ext>
            </a:extLst>
          </p:cNvPr>
          <p:cNvSpPr txBox="1"/>
          <p:nvPr/>
        </p:nvSpPr>
        <p:spPr>
          <a:xfrm>
            <a:off x="4450279" y="4948052"/>
            <a:ext cx="6903521" cy="369332"/>
          </a:xfrm>
          <a:prstGeom prst="rect">
            <a:avLst/>
          </a:prstGeom>
          <a:noFill/>
        </p:spPr>
        <p:txBody>
          <a:bodyPr wrap="square">
            <a:spAutoFit/>
          </a:bodyPr>
          <a:lstStyle/>
          <a:p>
            <a:r>
              <a:rPr lang="en-CA" b="1" dirty="0"/>
              <a:t>Diversity in STEM: What It Is and Why It Matters. Scientific American</a:t>
            </a:r>
          </a:p>
        </p:txBody>
      </p:sp>
    </p:spTree>
    <p:extLst>
      <p:ext uri="{BB962C8B-B14F-4D97-AF65-F5344CB8AC3E}">
        <p14:creationId xmlns:p14="http://schemas.microsoft.com/office/powerpoint/2010/main" val="192005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4706</TotalTime>
  <Words>1879</Words>
  <Application>Microsoft Macintosh PowerPoint</Application>
  <PresentationFormat>Widescreen</PresentationFormat>
  <Paragraphs>141</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Corbel</vt:lpstr>
      <vt:lpstr>Office Theme</vt:lpstr>
      <vt:lpstr>Navigating EDI</vt:lpstr>
      <vt:lpstr>CAIMS EDIM committee</vt:lpstr>
      <vt:lpstr>CAIMS EDIM committee</vt:lpstr>
      <vt:lpstr>Goals of today’s discussion</vt:lpstr>
      <vt:lpstr>Diversity data for NSERC awards</vt:lpstr>
      <vt:lpstr>Diversity data for CMS</vt:lpstr>
      <vt:lpstr>Mathematics</vt:lpstr>
      <vt:lpstr>Canada Research Chairs program</vt:lpstr>
      <vt:lpstr>The argument for diversity in science</vt:lpstr>
      <vt:lpstr>PowerPoint Presentation</vt:lpstr>
      <vt:lpstr>Being educated is everyone’s responsibility &amp; why it matters</vt:lpstr>
      <vt:lpstr>Equity and Justice</vt:lpstr>
      <vt:lpstr>EDI work is not about box checking</vt:lpstr>
      <vt:lpstr>Summary</vt:lpstr>
      <vt:lpstr>Discussion questions</vt:lpstr>
      <vt:lpstr>Canadian scientists need to support Equity, Diversity, and Inclusion</vt:lpstr>
      <vt:lpstr>NSERC Discovery Grant requirements</vt:lpstr>
      <vt:lpstr>NSERC Discovery Grant recommended resources</vt:lpstr>
      <vt:lpstr>NSERC Discovery Grant recommended resources</vt:lpstr>
      <vt:lpstr>NSERC Discovery Grant recommended resources</vt:lpstr>
      <vt:lpstr>PowerPoint Presentation</vt:lpstr>
      <vt:lpstr>Decolonize your syllabus/HQP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Don’t make assumptions</vt:lpstr>
      <vt:lpstr>2. Create equity for all</vt:lpstr>
      <vt:lpstr>3. Disability isn’t a dirty word</vt:lpstr>
      <vt:lpstr>4. Just ask what we need</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Hurford</dc:creator>
  <cp:lastModifiedBy>Amy Hurford</cp:lastModifiedBy>
  <cp:revision>185</cp:revision>
  <dcterms:created xsi:type="dcterms:W3CDTF">2022-06-05T23:43:45Z</dcterms:created>
  <dcterms:modified xsi:type="dcterms:W3CDTF">2022-06-15T18:17:44Z</dcterms:modified>
</cp:coreProperties>
</file>